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4691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08db3fd0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经济全球化和劳动力的全球流动</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cfcf44cb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难民的困境和救助</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a0b6ef11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移民社会的多元文化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866391f0009f97f0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84b55e97a?vop=1&amp;pid=cfcf44cb7&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本题考查难民问题。选择C：材料“</a:t>
            </a:r>
            <a:r>
              <a:rPr lang="en-US" altLang="zh-CN" sz="2000" b="0" i="0">
                <a:solidFill>
                  <a:srgbClr val="000000"/>
                </a:solidFill>
                <a:latin typeface="微软雅黑" pitchFamily="34" charset="0"/>
                <a:ea typeface="微软雅黑" pitchFamily="34" charset="-122"/>
                <a:cs typeface="微软雅黑" pitchFamily="34" charset="-120"/>
              </a:rPr>
              <a:t>再次引发舆论对欧洲接收非法移民或难民问题的关注”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说明难民问题在当今社会中依然存在</a:t>
            </a:r>
            <a:r>
              <a:rPr lang="en-US" altLang="zh-CN" sz="2000" b="0" i="0" dirty="0">
                <a:solidFill>
                  <a:srgbClr val="000000"/>
                </a:solidFill>
                <a:latin typeface="微软雅黑" pitchFamily="34" charset="0"/>
                <a:ea typeface="微软雅黑" pitchFamily="34" charset="-122"/>
                <a:cs typeface="微软雅黑" pitchFamily="34" charset="-120"/>
              </a:rPr>
              <a:t>,解决难民问题任重道远,需要全球关注,共同解决。排除</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非法移民和难民问题有关人类生存</a:t>
            </a:r>
            <a:r>
              <a:rPr lang="en-US" altLang="zh-CN" sz="2000" b="0" i="0" dirty="0">
                <a:solidFill>
                  <a:srgbClr val="000000"/>
                </a:solidFill>
                <a:latin typeface="微软雅黑" pitchFamily="34" charset="0"/>
                <a:ea typeface="微软雅黑" pitchFamily="34" charset="-122"/>
                <a:cs typeface="微软雅黑" pitchFamily="34" charset="-120"/>
              </a:rPr>
              <a:t>,但不能凭此说明人类生存环境“日益”恶化。排除B</a:t>
            </a:r>
            <a:r>
              <a:rPr lang="en-US" altLang="zh-CN" sz="2000" b="0" i="0">
                <a:solidFill>
                  <a:srgbClr val="000000"/>
                </a:solidFill>
                <a:latin typeface="微软雅黑" pitchFamily="34" charset="0"/>
                <a:ea typeface="微软雅黑" pitchFamily="34" charset="-122"/>
                <a:cs typeface="微软雅黑" pitchFamily="34" charset="-120"/>
              </a:rPr>
              <a:t>：根据所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学知识</a:t>
            </a:r>
            <a:r>
              <a:rPr lang="en-US" altLang="zh-CN" sz="2000" b="0" i="0" dirty="0">
                <a:solidFill>
                  <a:srgbClr val="000000"/>
                </a:solidFill>
                <a:latin typeface="微软雅黑" pitchFamily="34" charset="0"/>
                <a:ea typeface="微软雅黑" pitchFamily="34" charset="-122"/>
                <a:cs typeface="微软雅黑" pitchFamily="34" charset="-120"/>
              </a:rPr>
              <a:t>,难民问题是一个世界性问题,但不能说是头号难题,“头号”说法夸大。排除D</a:t>
            </a:r>
            <a:r>
              <a:rPr lang="en-US" altLang="zh-CN" sz="2000" b="0" i="0">
                <a:solidFill>
                  <a:srgbClr val="000000"/>
                </a:solidFill>
                <a:latin typeface="微软雅黑" pitchFamily="34" charset="0"/>
                <a:ea typeface="微软雅黑" pitchFamily="34" charset="-122"/>
                <a:cs typeface="微软雅黑" pitchFamily="34" charset="-120"/>
              </a:rPr>
              <a:t>：导致难民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问题出现的因素有民族矛盾</a:t>
            </a:r>
            <a:r>
              <a:rPr lang="en-US" altLang="zh-CN" sz="2000" b="0" i="0" dirty="0">
                <a:solidFill>
                  <a:srgbClr val="000000"/>
                </a:solidFill>
                <a:latin typeface="微软雅黑" pitchFamily="34" charset="0"/>
                <a:ea typeface="微软雅黑" pitchFamily="34" charset="-122"/>
                <a:cs typeface="微软雅黑" pitchFamily="34" charset="-120"/>
              </a:rPr>
              <a:t>、宗教迫害、战争等,但材料未提及移民原因</a:t>
            </a:r>
            <a:r>
              <a:rPr lang="en-US" altLang="zh-CN" sz="2000" b="0" i="0">
                <a:solidFill>
                  <a:srgbClr val="000000"/>
                </a:solidFill>
                <a:latin typeface="微软雅黑" pitchFamily="34" charset="0"/>
                <a:ea typeface="微软雅黑" pitchFamily="34" charset="-122"/>
                <a:cs typeface="微软雅黑" pitchFamily="34" charset="-120"/>
              </a:rPr>
              <a:t>，不能反映民族和宗教问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题愈演愈烈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71eb99598?pid=a0b6ef114&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[江苏扬州2025高二期末]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牛车水是新加坡传统的唐人街</a:t>
            </a:r>
            <a:r>
              <a:rPr lang="en-US" altLang="zh-CN" sz="2000" b="0" i="0">
                <a:solidFill>
                  <a:srgbClr val="000000"/>
                </a:solidFill>
                <a:latin typeface="微软雅黑" pitchFamily="34" charset="0"/>
                <a:ea typeface="微软雅黑" pitchFamily="34" charset="-122"/>
                <a:cs typeface="微软雅黑" pitchFamily="34" charset="-120"/>
              </a:rPr>
              <a:t>，华人文化虽然是牛车水地区的主流文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，但诸如圣诞节、蹈火节等文化也是新加坡的盛大节日。数十万信仰不同的华人、马来人</a:t>
            </a:r>
            <a:r>
              <a:rPr lang="en-US" altLang="zh-CN" sz="2000" b="0" i="0">
                <a:solidFill>
                  <a:srgbClr val="000000"/>
                </a:solidFill>
                <a:latin typeface="微软雅黑" pitchFamily="34" charset="0"/>
                <a:ea typeface="微软雅黑" pitchFamily="34" charset="-122"/>
                <a:cs typeface="微软雅黑" pitchFamily="34" charset="-120"/>
              </a:rPr>
              <a:t>、印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度人在这狭小的范围内相安无事</a:t>
            </a:r>
            <a:r>
              <a:rPr lang="en-US" altLang="zh-CN" sz="2000" b="0" i="0" dirty="0">
                <a:solidFill>
                  <a:srgbClr val="000000"/>
                </a:solidFill>
                <a:latin typeface="微软雅黑" pitchFamily="34" charset="0"/>
                <a:ea typeface="微软雅黑" pitchFamily="34" charset="-122"/>
                <a:cs typeface="微软雅黑" pitchFamily="34" charset="-120"/>
              </a:rPr>
              <a:t>，和谐共处。</a:t>
            </a:r>
            <a:r>
              <a:rPr lang="en-US" altLang="zh-CN" sz="2000" b="0" i="0">
                <a:solidFill>
                  <a:srgbClr val="000000"/>
                </a:solidFill>
                <a:latin typeface="微软雅黑" pitchFamily="34" charset="0"/>
                <a:ea typeface="微软雅黑" pitchFamily="34" charset="-122"/>
                <a:cs typeface="微软雅黑" pitchFamily="34" charset="-120"/>
              </a:rPr>
              <a:t>这体现了(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71eb99598.bracket?pid=a0b6ef114&amp;color=0,0,0&amp;vpa=5"/>
          <p:cNvSpPr/>
          <p:nvPr/>
        </p:nvSpPr>
        <p:spPr>
          <a:xfrm>
            <a:off x="7018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71eb99598.choices?pid=a0b6ef114&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.文化同质化趋势显著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.传统文化被现代文化取代</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C.多元文化的并存共生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.不同民族之间的文化认同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71eb99598?vop=1&amp;pid=a0b6ef114&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本题考查移民社会的多元文化。选择C：材料“数十万信仰不同的华人、马来人</a:t>
            </a:r>
            <a:r>
              <a:rPr lang="en-US" altLang="zh-CN" sz="2000" b="0" i="0">
                <a:solidFill>
                  <a:srgbClr val="000000"/>
                </a:solidFill>
                <a:latin typeface="微软雅黑" pitchFamily="34" charset="0"/>
                <a:ea typeface="微软雅黑" pitchFamily="34" charset="-122"/>
                <a:cs typeface="微软雅黑" pitchFamily="34" charset="-120"/>
              </a:rPr>
              <a:t>、印度人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在这狭小的范围内相安无事</a:t>
            </a:r>
            <a:r>
              <a:rPr lang="en-US" altLang="zh-CN" sz="2000" b="0" i="0" dirty="0">
                <a:solidFill>
                  <a:srgbClr val="000000"/>
                </a:solidFill>
                <a:latin typeface="微软雅黑" pitchFamily="34" charset="0"/>
                <a:ea typeface="微软雅黑" pitchFamily="34" charset="-122"/>
                <a:cs typeface="微软雅黑" pitchFamily="34" charset="-120"/>
              </a:rPr>
              <a:t>，和谐共处”反映了新加坡作为移民国家，</a:t>
            </a:r>
            <a:r>
              <a:rPr lang="en-US" altLang="zh-CN" sz="2000" b="0" i="0">
                <a:solidFill>
                  <a:srgbClr val="000000"/>
                </a:solidFill>
                <a:latin typeface="微软雅黑" pitchFamily="34" charset="0"/>
                <a:ea typeface="微软雅黑" pitchFamily="34" charset="-122"/>
                <a:cs typeface="微软雅黑" pitchFamily="34" charset="-120"/>
              </a:rPr>
              <a:t>多元文化并存共生的状态。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A：材料并没有提到这些文化在内容上存在“同质化”的倾向，</a:t>
            </a:r>
            <a:r>
              <a:rPr lang="en-US" altLang="zh-CN" sz="2000" b="0" i="0">
                <a:solidFill>
                  <a:srgbClr val="000000"/>
                </a:solidFill>
                <a:latin typeface="微软雅黑" pitchFamily="34" charset="0"/>
                <a:ea typeface="微软雅黑" pitchFamily="34" charset="-122"/>
                <a:cs typeface="微软雅黑" pitchFamily="34" charset="-120"/>
              </a:rPr>
              <a:t>而是处于共存共生的状态。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B：材料涉及的是新加坡移民文化的特点，未提到传统文化被现代文化取代。排除D</a:t>
            </a:r>
            <a:r>
              <a:rPr lang="en-US" altLang="zh-CN" sz="2000" b="0" i="0">
                <a:solidFill>
                  <a:srgbClr val="000000"/>
                </a:solidFill>
                <a:latin typeface="微软雅黑" pitchFamily="34" charset="0"/>
                <a:ea typeface="微软雅黑" pitchFamily="34" charset="-122"/>
                <a:cs typeface="微软雅黑" pitchFamily="34" charset="-120"/>
              </a:rPr>
              <a:t>：虽然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新加坡文化众多</a:t>
            </a:r>
            <a:r>
              <a:rPr lang="en-US" altLang="zh-CN" sz="2000" b="0" i="0" dirty="0">
                <a:solidFill>
                  <a:srgbClr val="000000"/>
                </a:solidFill>
                <a:latin typeface="微软雅黑" pitchFamily="34" charset="0"/>
                <a:ea typeface="微软雅黑" pitchFamily="34" charset="-122"/>
                <a:cs typeface="微软雅黑" pitchFamily="34" charset="-120"/>
              </a:rPr>
              <a:t>，但材料并未提到不同民族之间的文化认同，而是强调不同文化之间的共存状态。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161cb9d60?pid=a0b6ef114&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[山东淄博临淄中学2024高二段测]</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有学者指出</a:t>
            </a:r>
            <a:r>
              <a:rPr lang="en-US" altLang="zh-CN" sz="2000" b="0" i="0">
                <a:solidFill>
                  <a:srgbClr val="000000"/>
                </a:solidFill>
                <a:latin typeface="微软雅黑" pitchFamily="34" charset="0"/>
                <a:ea typeface="微软雅黑" pitchFamily="34" charset="-122"/>
                <a:cs typeface="微软雅黑" pitchFamily="34" charset="-120"/>
              </a:rPr>
              <a:t>，美国民族精神中追求个人自立和自尊的个人主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义与崇拜时尚的从众主义并存</a:t>
            </a:r>
            <a:r>
              <a:rPr lang="en-US" altLang="zh-CN" sz="2000" b="0" i="0" dirty="0">
                <a:solidFill>
                  <a:srgbClr val="000000"/>
                </a:solidFill>
                <a:latin typeface="微软雅黑" pitchFamily="34" charset="0"/>
                <a:ea typeface="微软雅黑" pitchFamily="34" charset="-122"/>
                <a:cs typeface="微软雅黑" pitchFamily="34" charset="-120"/>
              </a:rPr>
              <a:t>，清教徒式的宗教精神与物质崇拜相结合</a:t>
            </a:r>
            <a:r>
              <a:rPr lang="en-US" altLang="zh-CN" sz="2000" b="0" i="0">
                <a:solidFill>
                  <a:srgbClr val="000000"/>
                </a:solidFill>
                <a:latin typeface="微软雅黑" pitchFamily="34" charset="0"/>
                <a:ea typeface="微软雅黑" pitchFamily="34" charset="-122"/>
                <a:cs typeface="微软雅黑" pitchFamily="34" charset="-120"/>
              </a:rPr>
              <a:t>，强迫性的平民化享乐主</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义与作为无意识心理习惯的工作伦理并处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美国文化出现这些特点的原因在于(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161cb9d60.bracket?pid=a0b6ef114&amp;color=0,0,0&amp;vpa=6"/>
          <p:cNvSpPr/>
          <p:nvPr/>
        </p:nvSpPr>
        <p:spPr>
          <a:xfrm>
            <a:off x="9545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6_2#161cb9d60.choices?pid=a0b6ef114&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.个人享乐主义盛行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.种族交融现象普遍</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C.南北经济模式的差异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.移民社会的文化冲突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161cb9d60?vop=1&amp;pid=a0b6ef114&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本题考查移民社会存在的问题。选择D：根据材料并结合所学可知,美国是移民国家</a:t>
            </a:r>
            <a:r>
              <a:rPr lang="en-US" altLang="zh-CN" sz="2000" b="0" i="0">
                <a:solidFill>
                  <a:srgbClr val="000000"/>
                </a:solidFill>
                <a:latin typeface="微软雅黑" pitchFamily="34" charset="0"/>
                <a:ea typeface="微软雅黑" pitchFamily="34" charset="-122"/>
                <a:cs typeface="微软雅黑" pitchFamily="34" charset="-120"/>
              </a:rPr>
              <a:t>,移民社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会的文化具有多样性</a:t>
            </a:r>
            <a:r>
              <a:rPr lang="en-US" altLang="zh-CN" sz="2000" b="0" i="0" dirty="0">
                <a:solidFill>
                  <a:srgbClr val="000000"/>
                </a:solidFill>
                <a:latin typeface="微软雅黑" pitchFamily="34" charset="0"/>
                <a:ea typeface="微软雅黑" pitchFamily="34" charset="-122"/>
                <a:cs typeface="微软雅黑" pitchFamily="34" charset="-120"/>
              </a:rPr>
              <a:t>,可能存在文化冲突</a:t>
            </a:r>
            <a:r>
              <a:rPr lang="en-US" altLang="zh-CN" sz="2000" b="0" i="0">
                <a:solidFill>
                  <a:srgbClr val="000000"/>
                </a:solidFill>
                <a:latin typeface="微软雅黑" pitchFamily="34" charset="0"/>
                <a:ea typeface="微软雅黑" pitchFamily="34" charset="-122"/>
                <a:cs typeface="微软雅黑" pitchFamily="34" charset="-120"/>
              </a:rPr>
              <a:t>，移民社会中的文化冲突是导致材料中美国文化特点出现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的原因</a:t>
            </a:r>
            <a:r>
              <a:rPr lang="en-US" altLang="zh-CN" sz="2000" b="0" i="0" dirty="0">
                <a:solidFill>
                  <a:srgbClr val="000000"/>
                </a:solidFill>
                <a:latin typeface="微软雅黑" pitchFamily="34" charset="0"/>
                <a:ea typeface="微软雅黑" pitchFamily="34" charset="-122"/>
                <a:cs typeface="微软雅黑" pitchFamily="34" charset="-120"/>
              </a:rPr>
              <a:t>。排除A：个人享乐主义盛行是现象,不是原因。排除B：</a:t>
            </a:r>
            <a:r>
              <a:rPr lang="en-US" altLang="zh-CN" sz="2000" b="0" i="0">
                <a:solidFill>
                  <a:srgbClr val="000000"/>
                </a:solidFill>
                <a:latin typeface="微软雅黑" pitchFamily="34" charset="0"/>
                <a:ea typeface="微软雅黑" pitchFamily="34" charset="-122"/>
                <a:cs typeface="微软雅黑" pitchFamily="34" charset="-120"/>
              </a:rPr>
              <a:t>种族交融现象是结果而非原因，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且种族交融并不直接导致这些文化特点的出现</a:t>
            </a:r>
            <a:r>
              <a:rPr lang="en-US" altLang="zh-CN" sz="2000" b="0" i="0" dirty="0">
                <a:solidFill>
                  <a:srgbClr val="000000"/>
                </a:solidFill>
                <a:latin typeface="微软雅黑" pitchFamily="34" charset="0"/>
                <a:ea typeface="微软雅黑" pitchFamily="34" charset="-122"/>
                <a:cs typeface="微软雅黑" pitchFamily="34" charset="-120"/>
              </a:rPr>
              <a:t>。排除C：材料反映的是美国整体文化的特点</a:t>
            </a:r>
            <a:r>
              <a:rPr lang="en-US" altLang="zh-CN" sz="2000" b="0" i="0">
                <a:solidFill>
                  <a:srgbClr val="000000"/>
                </a:solidFill>
                <a:latin typeface="微软雅黑" pitchFamily="34" charset="0"/>
                <a:ea typeface="微软雅黑" pitchFamily="34" charset="-122"/>
                <a:cs typeface="微软雅黑" pitchFamily="34" charset="-120"/>
              </a:rPr>
              <a:t>,美国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南北方经济模式差异主要体现在经济发展方式上</a:t>
            </a:r>
            <a:r>
              <a:rPr lang="en-US" altLang="zh-CN" sz="2000" b="0" i="0" dirty="0">
                <a:solidFill>
                  <a:srgbClr val="000000"/>
                </a:solidFill>
                <a:latin typeface="微软雅黑" pitchFamily="34" charset="0"/>
                <a:ea typeface="微软雅黑" pitchFamily="34" charset="-122"/>
                <a:cs typeface="微软雅黑" pitchFamily="34" charset="-120"/>
              </a:rPr>
              <a:t>，与这些文化特点关系不大。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3#23db2d145.fixed?pid=a8e303780&amp;color=100,146,38"/>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8</a:t>
            </a:r>
            <a:endParaRPr lang="en-US" altLang="zh-CN" sz="7200" dirty="0"/>
          </a:p>
        </p:txBody>
      </p:sp>
      <p:sp>
        <p:nvSpPr>
          <p:cNvPr id="3" name="C_3#23db2d145.fixed?pid=a8e303780&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第8课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现代社会的移民和多元文化</a:t>
            </a:r>
            <a:endParaRPr lang="en-US" altLang="zh-CN" sz="4400" dirty="0"/>
          </a:p>
        </p:txBody>
      </p:sp>
      <p:pic>
        <p:nvPicPr>
          <p:cNvPr id="4" name="C_3#23db2d145.fixed?pid=a8e303780&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3_BD#23db2d145.fixed?pid=a8e303780&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BD.19_1#c085746cc?pid=23db2d145&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[江西赣州2025高二期末]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诺贝尔文学奖得主古尔纳的小说《朝圣者之路》中</a:t>
            </a:r>
            <a:r>
              <a:rPr lang="en-US" altLang="zh-CN" sz="2000" b="0" i="0">
                <a:solidFill>
                  <a:srgbClr val="000000"/>
                </a:solidFill>
                <a:latin typeface="微软雅黑" pitchFamily="34" charset="0"/>
                <a:ea typeface="微软雅黑" pitchFamily="34" charset="-122"/>
                <a:cs typeface="微软雅黑" pitchFamily="34" charset="-120"/>
              </a:rPr>
              <a:t>，主人公因国家发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生政变从东非逃往英国</a:t>
            </a:r>
            <a:r>
              <a:rPr lang="en-US" altLang="zh-CN" sz="2000" b="0" i="0" dirty="0">
                <a:solidFill>
                  <a:srgbClr val="000000"/>
                </a:solidFill>
                <a:latin typeface="微软雅黑" pitchFamily="34" charset="0"/>
                <a:ea typeface="微软雅黑" pitchFamily="34" charset="-122"/>
                <a:cs typeface="微软雅黑" pitchFamily="34" charset="-120"/>
              </a:rPr>
              <a:t>，惨痛的经历令其刻意压制关于非洲的记忆</a:t>
            </a:r>
            <a:r>
              <a:rPr lang="en-US" altLang="zh-CN" sz="2000" b="0" i="0">
                <a:solidFill>
                  <a:srgbClr val="000000"/>
                </a:solidFill>
                <a:latin typeface="微软雅黑" pitchFamily="34" charset="0"/>
                <a:ea typeface="微软雅黑" pitchFamily="34" charset="-122"/>
                <a:cs typeface="微软雅黑" pitchFamily="34" charset="-120"/>
              </a:rPr>
              <a:t>，但他又无法被英国社会完全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接受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这揭示了(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0_1#c085746cc.bracket?pid=23db2d145&amp;color=0,0,0&amp;vpa=7"/>
          <p:cNvSpPr/>
          <p:nvPr/>
        </p:nvSpPr>
        <p:spPr>
          <a:xfrm>
            <a:off x="2687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19_2#c085746cc.choices?pid=23db2d145&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.英国社会多样性的显著特征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.全球化背景下文化冲突的事实</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C.发展中国家面临的严峻形势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.移民社会存在的文化认同问题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AS.21_1#c085746cc?vop=1&amp;pid=23db2d145&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本题考查移民社会存在的问题。选择D：根据材料可知，小说主人公从东非逃往英国</a:t>
            </a:r>
            <a:r>
              <a:rPr lang="en-US" altLang="zh-CN" sz="2000" b="0" i="0">
                <a:solidFill>
                  <a:srgbClr val="000000"/>
                </a:solidFill>
                <a:latin typeface="微软雅黑" pitchFamily="34" charset="0"/>
                <a:ea typeface="微软雅黑" pitchFamily="34" charset="-122"/>
                <a:cs typeface="微软雅黑" pitchFamily="34" charset="-120"/>
              </a:rPr>
              <a:t>，惨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痛的经历令其刻意压制关于非洲的记忆</a:t>
            </a:r>
            <a:r>
              <a:rPr lang="en-US" altLang="zh-CN" sz="2000" b="0" i="0" dirty="0">
                <a:solidFill>
                  <a:srgbClr val="000000"/>
                </a:solidFill>
                <a:latin typeface="微软雅黑" pitchFamily="34" charset="0"/>
                <a:ea typeface="微软雅黑" pitchFamily="34" charset="-122"/>
                <a:cs typeface="微软雅黑" pitchFamily="34" charset="-120"/>
              </a:rPr>
              <a:t>，但他又无法被英国社会完全接受</a:t>
            </a:r>
            <a:r>
              <a:rPr lang="en-US" altLang="zh-CN" sz="2000" b="0" i="0">
                <a:solidFill>
                  <a:srgbClr val="000000"/>
                </a:solidFill>
                <a:latin typeface="微软雅黑" pitchFamily="34" charset="0"/>
                <a:ea typeface="微软雅黑" pitchFamily="34" charset="-122"/>
                <a:cs typeface="微软雅黑" pitchFamily="34" charset="-120"/>
              </a:rPr>
              <a:t>，这反映了移民所带来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的文化认同问题</a:t>
            </a:r>
            <a:r>
              <a:rPr lang="en-US" altLang="zh-CN" sz="2000" b="0" i="0" dirty="0">
                <a:solidFill>
                  <a:srgbClr val="000000"/>
                </a:solidFill>
                <a:latin typeface="微软雅黑" pitchFamily="34" charset="0"/>
                <a:ea typeface="微软雅黑" pitchFamily="34" charset="-122"/>
                <a:cs typeface="微软雅黑" pitchFamily="34" charset="-120"/>
              </a:rPr>
              <a:t>。排除A：材料反映的是移民文化认同问题，而非英国社会的特征。排除B</a:t>
            </a:r>
            <a:r>
              <a:rPr lang="en-US" altLang="zh-CN" sz="2000" b="0" i="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反映的是个人移民背后的文化认同问题</a:t>
            </a:r>
            <a:r>
              <a:rPr lang="en-US" altLang="zh-CN" sz="2000" b="0" i="0" dirty="0">
                <a:solidFill>
                  <a:srgbClr val="000000"/>
                </a:solidFill>
                <a:latin typeface="微软雅黑" pitchFamily="34" charset="0"/>
                <a:ea typeface="微软雅黑" pitchFamily="34" charset="-122"/>
                <a:cs typeface="微软雅黑" pitchFamily="34" charset="-120"/>
              </a:rPr>
              <a:t>，不是全球化背景下不同文化间的冲突。排除C</a:t>
            </a:r>
            <a:r>
              <a:rPr lang="en-US" altLang="zh-CN" sz="2000" b="0" i="0">
                <a:solidFill>
                  <a:srgbClr val="000000"/>
                </a:solidFill>
                <a:latin typeface="微软雅黑" pitchFamily="34" charset="0"/>
                <a:ea typeface="微软雅黑" pitchFamily="34" charset="-122"/>
                <a:cs typeface="微软雅黑" pitchFamily="34" charset="-120"/>
              </a:rPr>
              <a:t>：材料并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未提及发展中国家的问题</a:t>
            </a:r>
            <a:r>
              <a:rPr lang="en-US" altLang="zh-CN" sz="2000" b="0" i="0" dirty="0">
                <a:solidFill>
                  <a:srgbClr val="000000"/>
                </a:solidFill>
                <a:latin typeface="微软雅黑" pitchFamily="34" charset="0"/>
                <a:ea typeface="微软雅黑" pitchFamily="34" charset="-122"/>
                <a:cs typeface="微软雅黑" pitchFamily="34" charset="-120"/>
              </a:rPr>
              <a:t>，而是强调东非移民到英国之后遇到的文化认同问题。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BD.22_1#bc46fc6c4?pid=23db2d145&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[山西运城2025高二期中]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海上难民是以船运方式从原籍国前往收容国或庇护国的难民群体</a:t>
            </a:r>
            <a:r>
              <a:rPr lang="en-US" altLang="zh-CN" sz="2000" b="0" i="0">
                <a:solidFill>
                  <a:srgbClr val="000000"/>
                </a:solidFill>
                <a:latin typeface="微软雅黑" pitchFamily="34" charset="0"/>
                <a:ea typeface="微软雅黑" pitchFamily="34" charset="-122"/>
                <a:cs typeface="微软雅黑" pitchFamily="34" charset="-120"/>
              </a:rPr>
              <a:t>，其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面临的威胁包括海上事故</a:t>
            </a:r>
            <a:r>
              <a:rPr lang="en-US" altLang="zh-CN" sz="2000" b="0" i="0" dirty="0">
                <a:solidFill>
                  <a:srgbClr val="000000"/>
                </a:solidFill>
                <a:latin typeface="微软雅黑" pitchFamily="34" charset="0"/>
                <a:ea typeface="微软雅黑" pitchFamily="34" charset="-122"/>
                <a:cs typeface="微软雅黑" pitchFamily="34" charset="-120"/>
              </a:rPr>
              <a:t>、人口贩卖及系统性剥削等。21世纪以来，海上难民问题持续恶化</a:t>
            </a:r>
            <a:r>
              <a:rPr lang="en-US" altLang="zh-CN" sz="2000" b="0" i="0">
                <a:solidFill>
                  <a:srgbClr val="000000"/>
                </a:solidFill>
                <a:latin typeface="微软雅黑" pitchFamily="34" charset="0"/>
                <a:ea typeface="微软雅黑" pitchFamily="34" charset="-122"/>
                <a:cs typeface="微软雅黑" pitchFamily="34" charset="-120"/>
              </a:rPr>
              <a:t>，群</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体规模在</a:t>
            </a:r>
            <a:r>
              <a:rPr lang="en-US" altLang="zh-CN" sz="2000" b="0" i="0" dirty="0">
                <a:solidFill>
                  <a:srgbClr val="000000"/>
                </a:solidFill>
                <a:latin typeface="微软雅黑" pitchFamily="34" charset="0"/>
                <a:ea typeface="微软雅黑" pitchFamily="34" charset="-122"/>
                <a:cs typeface="微软雅黑" pitchFamily="34" charset="-120"/>
              </a:rPr>
              <a:t>2010年后不降反增，而国际社会未能显著降低其风险。</a:t>
            </a:r>
            <a:r>
              <a:rPr lang="en-US" altLang="zh-CN" sz="2000" b="0" i="0">
                <a:solidFill>
                  <a:srgbClr val="000000"/>
                </a:solidFill>
                <a:latin typeface="微软雅黑" pitchFamily="34" charset="0"/>
                <a:ea typeface="微软雅黑" pitchFamily="34" charset="-122"/>
                <a:cs typeface="微软雅黑" pitchFamily="34" charset="-120"/>
              </a:rPr>
              <a:t>这一现象深刻反映了(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3_1#bc46fc6c4.bracket?pid=23db2d145&amp;color=0,0,0&amp;vpa=8"/>
          <p:cNvSpPr/>
          <p:nvPr/>
        </p:nvSpPr>
        <p:spPr>
          <a:xfrm>
            <a:off x="103966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22_2#bc46fc6c4.choices?pid=23db2d145&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.造船技术发展降低了国际人口流动的门槛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.地缘政治冲突加剧了难民流动压力</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C.西方移民政策收紧迫使难民选择危险路径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.国际难民救助与安置机制亟待完善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AS.24_1#bc46fc6c4?vop=1&amp;pid=23db2d145&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本题考查难民问题。选择D：根据材料可知，21世纪以来海上难民问题持续恶化</a:t>
            </a:r>
            <a:r>
              <a:rPr lang="en-US" altLang="zh-CN" sz="2000" b="0" i="0">
                <a:solidFill>
                  <a:srgbClr val="000000"/>
                </a:solidFill>
                <a:latin typeface="微软雅黑" pitchFamily="34" charset="0"/>
                <a:ea typeface="微软雅黑" pitchFamily="34" charset="-122"/>
                <a:cs typeface="微软雅黑" pitchFamily="34" charset="-120"/>
              </a:rPr>
              <a:t>，海上难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民面临诸多威胁且国际社会未能显著降低其风险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这表明当前国际难民救助与安置机制存在不足，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难以有效应对这一棘手问题</a:t>
            </a:r>
            <a:r>
              <a:rPr lang="en-US" altLang="zh-CN" sz="2000" b="0" i="0" dirty="0">
                <a:solidFill>
                  <a:srgbClr val="000000"/>
                </a:solidFill>
                <a:latin typeface="微软雅黑" pitchFamily="34" charset="0"/>
                <a:ea typeface="微软雅黑" pitchFamily="34" charset="-122"/>
                <a:cs typeface="微软雅黑" pitchFamily="34" charset="-120"/>
              </a:rPr>
              <a:t>，国际难民救助与安置机制亟待完善。排除A</a:t>
            </a:r>
            <a:r>
              <a:rPr lang="en-US" altLang="zh-CN" sz="2000" b="0" i="0">
                <a:solidFill>
                  <a:srgbClr val="000000"/>
                </a:solidFill>
                <a:latin typeface="微软雅黑" pitchFamily="34" charset="0"/>
                <a:ea typeface="微软雅黑" pitchFamily="34" charset="-122"/>
                <a:cs typeface="微软雅黑" pitchFamily="34" charset="-120"/>
              </a:rPr>
              <a:t>：国际人口流动与造船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技术发展没有直接关系</a:t>
            </a:r>
            <a:r>
              <a:rPr lang="en-US" altLang="zh-CN" sz="2000" b="0" i="0" dirty="0">
                <a:solidFill>
                  <a:srgbClr val="000000"/>
                </a:solidFill>
                <a:latin typeface="微软雅黑" pitchFamily="34" charset="0"/>
                <a:ea typeface="微软雅黑" pitchFamily="34" charset="-122"/>
                <a:cs typeface="微软雅黑" pitchFamily="34" charset="-120"/>
              </a:rPr>
              <a:t>，且材料强调难民，不等同于国际人口流动。排除B</a:t>
            </a:r>
            <a:r>
              <a:rPr lang="en-US" altLang="zh-CN" sz="2000" b="0" i="0">
                <a:solidFill>
                  <a:srgbClr val="000000"/>
                </a:solidFill>
                <a:latin typeface="微软雅黑" pitchFamily="34" charset="0"/>
                <a:ea typeface="微软雅黑" pitchFamily="34" charset="-122"/>
                <a:cs typeface="微软雅黑" pitchFamily="34" charset="-120"/>
              </a:rPr>
              <a:t>：地缘政治冲突虽是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产生难民的重要原因之一</a:t>
            </a:r>
            <a:r>
              <a:rPr lang="en-US" altLang="zh-CN" sz="2000" b="0" i="0" dirty="0">
                <a:solidFill>
                  <a:srgbClr val="000000"/>
                </a:solidFill>
                <a:latin typeface="微软雅黑" pitchFamily="34" charset="0"/>
                <a:ea typeface="微软雅黑" pitchFamily="34" charset="-122"/>
                <a:cs typeface="微软雅黑" pitchFamily="34" charset="-120"/>
              </a:rPr>
              <a:t>，但题干强调的是国际应对机制的不足</a:t>
            </a:r>
            <a:r>
              <a:rPr lang="en-US" altLang="zh-CN" sz="2000" b="0" i="0">
                <a:solidFill>
                  <a:srgbClr val="000000"/>
                </a:solidFill>
                <a:latin typeface="微软雅黑" pitchFamily="34" charset="0"/>
                <a:ea typeface="微软雅黑" pitchFamily="34" charset="-122"/>
                <a:cs typeface="微软雅黑" pitchFamily="34" charset="-120"/>
              </a:rPr>
              <a:t>，而非地缘政治冲突对难民问题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恶化的影响</a:t>
            </a:r>
            <a:r>
              <a:rPr lang="en-US" altLang="zh-CN" sz="2000" b="0" i="0" dirty="0">
                <a:solidFill>
                  <a:srgbClr val="000000"/>
                </a:solidFill>
                <a:latin typeface="微软雅黑" pitchFamily="34" charset="0"/>
                <a:ea typeface="微软雅黑" pitchFamily="34" charset="-122"/>
                <a:cs typeface="微软雅黑" pitchFamily="34" charset="-120"/>
              </a:rPr>
              <a:t>。排除C：西方移民政策收紧可能迫使难民冒险移民</a:t>
            </a:r>
            <a:r>
              <a:rPr lang="en-US" altLang="zh-CN" sz="2000" b="0" i="0">
                <a:solidFill>
                  <a:srgbClr val="000000"/>
                </a:solidFill>
                <a:latin typeface="微软雅黑" pitchFamily="34" charset="0"/>
                <a:ea typeface="微软雅黑" pitchFamily="34" charset="-122"/>
                <a:cs typeface="微软雅黑" pitchFamily="34" charset="-120"/>
              </a:rPr>
              <a:t>，但材料未明确提及政策变化与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路径选择的直接关联</a:t>
            </a:r>
            <a:r>
              <a:rPr lang="en-US" altLang="zh-CN" sz="2000" b="0" i="0" dirty="0">
                <a:solidFill>
                  <a:srgbClr val="000000"/>
                </a:solidFill>
                <a:latin typeface="微软雅黑" pitchFamily="34" charset="0"/>
                <a:ea typeface="微软雅黑" pitchFamily="34" charset="-122"/>
                <a:cs typeface="微软雅黑" pitchFamily="34" charset="-120"/>
              </a:rPr>
              <a:t>，题干更强调救助机制存在不足而非政策本身。</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cf418422c.fixed?pid=a8e303780&amp;color=100,146,38"/>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8</a:t>
            </a:r>
            <a:endParaRPr lang="en-US" altLang="zh-CN" sz="7200" dirty="0"/>
          </a:p>
        </p:txBody>
      </p:sp>
      <p:sp>
        <p:nvSpPr>
          <p:cNvPr id="3" name="C_3#cf418422c.fixed?pid=a8e303780&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第8课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现代社会的移民和多元文化</a:t>
            </a:r>
            <a:endParaRPr lang="en-US" altLang="zh-CN" sz="4400" dirty="0"/>
          </a:p>
        </p:txBody>
      </p:sp>
      <p:pic>
        <p:nvPicPr>
          <p:cNvPr id="4" name="C_3#cf418422c.fixed?pid=a8e303780&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3_BD#cf418422c.fixed?pid=a8e303780&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BD.25_1#a9eeabfd9?pid=23db2d145&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[天津北辰区2024高二月考]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20世纪70年代，澳大利亚广播管理委员会规定</a:t>
            </a:r>
            <a:r>
              <a:rPr lang="en-US" altLang="zh-CN" sz="2000" b="0" i="0">
                <a:solidFill>
                  <a:srgbClr val="000000"/>
                </a:solidFill>
                <a:latin typeface="微软雅黑" pitchFamily="34" charset="0"/>
                <a:ea typeface="微软雅黑" pitchFamily="34" charset="-122"/>
                <a:cs typeface="微软雅黑" pitchFamily="34" charset="-120"/>
              </a:rPr>
              <a:t>：保证英语在播音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中的绝对地位</a:t>
            </a:r>
            <a:r>
              <a:rPr lang="en-US" altLang="zh-CN" sz="2000" b="0" i="0" dirty="0">
                <a:solidFill>
                  <a:srgbClr val="000000"/>
                </a:solidFill>
                <a:latin typeface="微软雅黑" pitchFamily="34" charset="0"/>
                <a:ea typeface="微软雅黑" pitchFamily="34" charset="-122"/>
                <a:cs typeface="微软雅黑" pitchFamily="34" charset="-120"/>
              </a:rPr>
              <a:t>，其他语言的播音时间不能超过总播音时间的2.5%，而且必须附有英文翻译</a:t>
            </a:r>
            <a:r>
              <a:rPr lang="en-US" altLang="zh-CN" sz="2000" b="0" i="0">
                <a:solidFill>
                  <a:srgbClr val="000000"/>
                </a:solidFill>
                <a:latin typeface="微软雅黑" pitchFamily="34" charset="0"/>
                <a:ea typeface="微软雅黑" pitchFamily="34" charset="-122"/>
                <a:cs typeface="微软雅黑" pitchFamily="34" charset="-120"/>
              </a:rPr>
              <a:t>。这一</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规定(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6_1#a9eeabfd9.bracket?pid=23db2d145&amp;color=0,0,0&amp;vpa=9"/>
          <p:cNvSpPr/>
          <p:nvPr/>
        </p:nvSpPr>
        <p:spPr>
          <a:xfrm>
            <a:off x="1430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25_2#a9eeabfd9.choices?pid=23db2d145&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.是多元文化主义的体现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.给移民融入带来阻碍</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C.促成英语主体地位确立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.有利于种族和谐共存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AS.27_1#a9eeabfd9?vop=1&amp;pid=23db2d145&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本题考查阻碍移民融入当地社会的因素。选择B：根据材料可知</a:t>
            </a:r>
            <a:r>
              <a:rPr lang="en-US" altLang="zh-CN" sz="2000" b="0" i="0">
                <a:solidFill>
                  <a:srgbClr val="000000"/>
                </a:solidFill>
                <a:latin typeface="微软雅黑" pitchFamily="34" charset="0"/>
                <a:ea typeface="微软雅黑" pitchFamily="34" charset="-122"/>
                <a:cs typeface="微软雅黑" pitchFamily="34" charset="-120"/>
              </a:rPr>
              <a:t>,澳大利亚广播管理委员会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的规定旨在保护英语在播音中的绝对地位</a:t>
            </a:r>
            <a:r>
              <a:rPr lang="en-US" altLang="zh-CN" sz="2000" b="0" i="0" dirty="0">
                <a:solidFill>
                  <a:srgbClr val="000000"/>
                </a:solidFill>
                <a:latin typeface="微软雅黑" pitchFamily="34" charset="0"/>
                <a:ea typeface="微软雅黑" pitchFamily="34" charset="-122"/>
                <a:cs typeface="微软雅黑" pitchFamily="34" charset="-120"/>
              </a:rPr>
              <a:t>,且其他语言的总播音时间极少</a:t>
            </a:r>
            <a:r>
              <a:rPr lang="en-US" altLang="zh-CN" sz="2000" b="0" i="0">
                <a:solidFill>
                  <a:srgbClr val="000000"/>
                </a:solidFill>
                <a:latin typeface="微软雅黑" pitchFamily="34" charset="0"/>
                <a:ea typeface="微软雅黑" pitchFamily="34" charset="-122"/>
                <a:cs typeface="微软雅黑" pitchFamily="34" charset="-120"/>
              </a:rPr>
              <a:t>,该举措不利于移民融入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当地社会</a:t>
            </a:r>
            <a:r>
              <a:rPr lang="en-US" altLang="zh-CN" sz="2000" b="0" i="0" dirty="0">
                <a:solidFill>
                  <a:srgbClr val="000000"/>
                </a:solidFill>
                <a:latin typeface="微软雅黑" pitchFamily="34" charset="0"/>
                <a:ea typeface="微软雅黑" pitchFamily="34" charset="-122"/>
                <a:cs typeface="微软雅黑" pitchFamily="34" charset="-120"/>
              </a:rPr>
              <a:t>。排除A：多元文化主义强调尊重和保护不同文化的多样性和平等性</a:t>
            </a:r>
            <a:r>
              <a:rPr lang="en-US" altLang="zh-CN" sz="2000" b="0" i="0">
                <a:solidFill>
                  <a:srgbClr val="000000"/>
                </a:solidFill>
                <a:latin typeface="微软雅黑" pitchFamily="34" charset="0"/>
                <a:ea typeface="微软雅黑" pitchFamily="34" charset="-122"/>
                <a:cs typeface="微软雅黑" pitchFamily="34" charset="-120"/>
              </a:rPr>
              <a:t>，而材料中的规定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明显与此不符</a:t>
            </a:r>
            <a:r>
              <a:rPr lang="en-US" altLang="zh-CN" sz="2000" b="0" i="0" dirty="0">
                <a:solidFill>
                  <a:srgbClr val="000000"/>
                </a:solidFill>
                <a:latin typeface="微软雅黑" pitchFamily="34" charset="0"/>
                <a:ea typeface="微软雅黑" pitchFamily="34" charset="-122"/>
                <a:cs typeface="微软雅黑" pitchFamily="34" charset="-120"/>
              </a:rPr>
              <a:t>。排除C：英语在澳大利亚的主体地位早已确立</a:t>
            </a:r>
            <a:r>
              <a:rPr lang="en-US" altLang="zh-CN" sz="2000" b="0" i="0">
                <a:solidFill>
                  <a:srgbClr val="000000"/>
                </a:solidFill>
                <a:latin typeface="微软雅黑" pitchFamily="34" charset="0"/>
                <a:ea typeface="微软雅黑" pitchFamily="34" charset="-122"/>
                <a:cs typeface="微软雅黑" pitchFamily="34" charset="-120"/>
              </a:rPr>
              <a:t>，这一规定并非英语主体地位确立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的原因</a:t>
            </a:r>
            <a:r>
              <a:rPr lang="en-US" altLang="zh-CN" sz="2000" b="0" i="0" dirty="0">
                <a:solidFill>
                  <a:srgbClr val="000000"/>
                </a:solidFill>
                <a:latin typeface="微软雅黑" pitchFamily="34" charset="0"/>
                <a:ea typeface="微软雅黑" pitchFamily="34" charset="-122"/>
                <a:cs typeface="微软雅黑" pitchFamily="34" charset="-120"/>
              </a:rPr>
              <a:t>。排除D：该规定不利于种族间的和谐共存。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O_4_BD.28_1#8e80721ed?pid=23db2d145&amp;color=0,0,0&amp;bt=1&amp;bbb=1&amp;hb=1"/>
          <p:cNvSpPr/>
          <p:nvPr/>
        </p:nvSpPr>
        <p:spPr>
          <a:xfrm>
            <a:off x="722376" y="972000"/>
            <a:ext cx="10753344" cy="5009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[河北承德2025高二期末]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阅读材料，完成下列要求。（12分）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移民中的许多人为逃避战争的蹂躏离开了他们的祖国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但是国家间经济状况不同是大多数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国际移民产生的原因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当代最大规模的移民涉及从发展中国家到发达国家的流动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在西亚盛产石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油的国家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外国工人的比例很大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移民到国外后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建立了坚持他们原有社会风俗和出生地语言的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文化和种族社区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加强和扩大了文化交流的规模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在许多方面丰富了当地社会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但东道国的人通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常认为外国人和他们的生活方式破坏了国家认同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并把移民看作工作上的竞争者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因为即使工资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很低移民也愿意工作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并且不愿意参加工会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当失业率上升时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大多的抱怨落在了移民身上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许多国家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政府处在限制移民甚至是驱逐外国居民的压力下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摘编自［美］杰里·本特利、赫伯特·齐格勒《新全球史——文明的传承与交流》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从材料中提取一项或几项信息</a:t>
            </a:r>
            <a:r>
              <a:rPr lang="en-US" altLang="zh-CN" sz="2000" b="0" i="0" dirty="0">
                <a:solidFill>
                  <a:srgbClr val="000000"/>
                </a:solidFill>
                <a:latin typeface="微软雅黑" pitchFamily="34" charset="0"/>
                <a:ea typeface="微软雅黑" pitchFamily="34" charset="-122"/>
                <a:cs typeface="微软雅黑" pitchFamily="34" charset="-120"/>
              </a:rPr>
              <a:t>，自拟论题，结合世界史的知识予以阐述。（要求:论题明确</a:t>
            </a:r>
            <a:r>
              <a:rPr lang="en-US" altLang="zh-CN" sz="2000" b="0" i="0">
                <a:solidFill>
                  <a:srgbClr val="000000"/>
                </a:solidFill>
                <a:latin typeface="微软雅黑" pitchFamily="34" charset="0"/>
                <a:ea typeface="微软雅黑" pitchFamily="34" charset="-122"/>
                <a:cs typeface="微软雅黑" pitchFamily="34" charset="-120"/>
              </a:rPr>
              <a:t>，史论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结合</a:t>
            </a:r>
            <a:r>
              <a:rPr lang="en-US" altLang="zh-CN" sz="2000" b="0" i="0" dirty="0">
                <a:solidFill>
                  <a:srgbClr val="000000"/>
                </a:solidFill>
                <a:latin typeface="微软雅黑" pitchFamily="34" charset="0"/>
                <a:ea typeface="微软雅黑" pitchFamily="34" charset="-122"/>
                <a:cs typeface="微软雅黑" pitchFamily="34" charset="-120"/>
              </a:rPr>
              <a:t>，逻辑清晰）</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4_AN.29_1#8e80721ed?vop=1&amp;pid=23db2d145&amp;color=0,0,0&amp;bt=1&amp;bbb=1&amp;hb=1"/>
          <p:cNvSpPr/>
          <p:nvPr/>
        </p:nvSpPr>
        <p:spPr>
          <a:xfrm>
            <a:off x="722376" y="972000"/>
            <a:ext cx="10753344" cy="5418709"/>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示例：</a:t>
            </a:r>
            <a:endParaRPr lang="en-US" altLang="zh-CN" sz="2000" dirty="0"/>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论题</a:t>
            </a:r>
            <a:r>
              <a:rPr lang="en-US" altLang="zh-CN" sz="2000" b="1" i="0" dirty="0">
                <a:solidFill>
                  <a:srgbClr val="00B050"/>
                </a:solidFill>
                <a:latin typeface="微软雅黑" pitchFamily="34" charset="0"/>
                <a:ea typeface="微软雅黑" pitchFamily="34" charset="-122"/>
                <a:cs typeface="微软雅黑" pitchFamily="34" charset="-120"/>
              </a:rPr>
              <a:t>:国际移民活动受多种因素的影响。（2分）</a:t>
            </a:r>
            <a:endParaRPr lang="en-US" altLang="zh-CN" sz="2000" dirty="0"/>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阐述</a:t>
            </a:r>
            <a:r>
              <a:rPr lang="en-US" altLang="zh-CN" sz="2000" b="1" i="0" dirty="0">
                <a:solidFill>
                  <a:srgbClr val="00B050"/>
                </a:solidFill>
                <a:latin typeface="微软雅黑" pitchFamily="34" charset="0"/>
                <a:ea typeface="微软雅黑" pitchFamily="34" charset="-122"/>
                <a:cs typeface="微软雅黑" pitchFamily="34" charset="-120"/>
              </a:rPr>
              <a:t>:经济全球化和国家经济发展水平差异是移民的重要原因。</a:t>
            </a:r>
            <a:r>
              <a:rPr lang="en-US" altLang="zh-CN" sz="2000" b="1" i="0">
                <a:solidFill>
                  <a:srgbClr val="00B050"/>
                </a:solidFill>
                <a:latin typeface="微软雅黑" pitchFamily="34" charset="0"/>
                <a:ea typeface="微软雅黑" pitchFamily="34" charset="-122"/>
                <a:cs typeface="微软雅黑" pitchFamily="34" charset="-120"/>
              </a:rPr>
              <a:t>在经济全球化加速发展的进程中，</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国际分工日益加深</a:t>
            </a:r>
            <a:r>
              <a:rPr lang="en-US" altLang="zh-CN" sz="2000" b="1" i="0" dirty="0">
                <a:solidFill>
                  <a:srgbClr val="00B050"/>
                </a:solidFill>
                <a:latin typeface="微软雅黑" pitchFamily="34" charset="0"/>
                <a:ea typeface="微软雅黑" pitchFamily="34" charset="-122"/>
                <a:cs typeface="微软雅黑" pitchFamily="34" charset="-120"/>
              </a:rPr>
              <a:t>，生产的国际化大大加深，全球劳动力市场逐渐形成。</a:t>
            </a:r>
            <a:r>
              <a:rPr lang="en-US" altLang="zh-CN" sz="2000" b="1" i="0">
                <a:solidFill>
                  <a:srgbClr val="00B050"/>
                </a:solidFill>
                <a:latin typeface="微软雅黑" pitchFamily="34" charset="0"/>
                <a:ea typeface="微软雅黑" pitchFamily="34" charset="-122"/>
                <a:cs typeface="微软雅黑" pitchFamily="34" charset="-120"/>
              </a:rPr>
              <a:t>发达国家劳动力短缺，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有较多的工作岗位和较好的社会福利保障</a:t>
            </a:r>
            <a:r>
              <a:rPr lang="en-US" altLang="zh-CN" sz="2000" b="1" i="0" dirty="0">
                <a:solidFill>
                  <a:srgbClr val="00B050"/>
                </a:solidFill>
                <a:latin typeface="微软雅黑" pitchFamily="34" charset="0"/>
                <a:ea typeface="微软雅黑" pitchFamily="34" charset="-122"/>
                <a:cs typeface="微软雅黑" pitchFamily="34" charset="-120"/>
              </a:rPr>
              <a:t>，吸引着发展中国家人口的迁入。20</a:t>
            </a:r>
            <a:r>
              <a:rPr lang="en-US" altLang="zh-CN" sz="2000" b="1" i="0">
                <a:solidFill>
                  <a:srgbClr val="00B050"/>
                </a:solidFill>
                <a:latin typeface="微软雅黑" pitchFamily="34" charset="0"/>
                <a:ea typeface="微软雅黑" pitchFamily="34" charset="-122"/>
                <a:cs typeface="微软雅黑" pitchFamily="34" charset="-120"/>
              </a:rPr>
              <a:t>世纪七八十年代，</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经济高速发展的日本以及亚洲新兴工业国家和地区吸引了许多亚非移民。来自发展中国家的留学</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生在发达国家接受高等教育</a:t>
            </a:r>
            <a:r>
              <a:rPr lang="en-US" altLang="zh-CN" sz="2000" b="1" i="0" dirty="0">
                <a:solidFill>
                  <a:srgbClr val="00B050"/>
                </a:solidFill>
                <a:latin typeface="微软雅黑" pitchFamily="34" charset="0"/>
                <a:ea typeface="微软雅黑" pitchFamily="34" charset="-122"/>
                <a:cs typeface="微软雅黑" pitchFamily="34" charset="-120"/>
              </a:rPr>
              <a:t>，并留在发达国家工作。</a:t>
            </a:r>
            <a:endParaRPr lang="en-US" altLang="zh-CN" sz="2000" dirty="0"/>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战争也是移民的重要因素</a:t>
            </a:r>
            <a:r>
              <a:rPr lang="en-US" altLang="zh-CN" sz="2000" b="1" i="0" dirty="0">
                <a:solidFill>
                  <a:srgbClr val="00B050"/>
                </a:solidFill>
                <a:latin typeface="微软雅黑" pitchFamily="34" charset="0"/>
                <a:ea typeface="微软雅黑" pitchFamily="34" charset="-122"/>
                <a:cs typeface="微软雅黑" pitchFamily="34" charset="-120"/>
              </a:rPr>
              <a:t>。20世纪的两次世界大战</a:t>
            </a:r>
            <a:r>
              <a:rPr lang="en-US" altLang="zh-CN" sz="2000" b="1" i="0">
                <a:solidFill>
                  <a:srgbClr val="00B050"/>
                </a:solidFill>
                <a:latin typeface="微软雅黑" pitchFamily="34" charset="0"/>
                <a:ea typeface="微软雅黑" pitchFamily="34" charset="-122"/>
                <a:cs typeface="微软雅黑" pitchFamily="34" charset="-120"/>
              </a:rPr>
              <a:t>、二战后的局部战争和地区冲突都产生了大量</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的难民</a:t>
            </a:r>
            <a:r>
              <a:rPr lang="en-US" altLang="zh-CN" sz="2000" b="1" i="0" dirty="0">
                <a:solidFill>
                  <a:srgbClr val="00B050"/>
                </a:solidFill>
                <a:latin typeface="微软雅黑" pitchFamily="34" charset="0"/>
                <a:ea typeface="微软雅黑" pitchFamily="34" charset="-122"/>
                <a:cs typeface="微软雅黑" pitchFamily="34" charset="-120"/>
              </a:rPr>
              <a:t>，如印巴战争、中东战争、越南战争、阿富汗战争等。二战前的难民主要产生于欧洲</a:t>
            </a:r>
            <a:r>
              <a:rPr lang="en-US" altLang="zh-CN" sz="2000" b="1" i="0">
                <a:solidFill>
                  <a:srgbClr val="00B050"/>
                </a:solidFill>
                <a:latin typeface="微软雅黑" pitchFamily="34" charset="0"/>
                <a:ea typeface="微软雅黑" pitchFamily="34" charset="-122"/>
                <a:cs typeface="微软雅黑" pitchFamily="34" charset="-120"/>
              </a:rPr>
              <a:t>，二</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战后的难民主要产生于中东</a:t>
            </a:r>
            <a:r>
              <a:rPr lang="en-US" altLang="zh-CN" sz="2000" b="1" i="0" dirty="0">
                <a:solidFill>
                  <a:srgbClr val="00B050"/>
                </a:solidFill>
                <a:latin typeface="微软雅黑" pitchFamily="34" charset="0"/>
                <a:ea typeface="微软雅黑" pitchFamily="34" charset="-122"/>
                <a:cs typeface="微软雅黑" pitchFamily="34" charset="-120"/>
              </a:rPr>
              <a:t>、东南亚等地区。难民是非正常条件下的移民。（论述6分）</a:t>
            </a:r>
            <a:endParaRPr lang="en-US" altLang="zh-CN" sz="2000" dirty="0"/>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综上所述</a:t>
            </a:r>
            <a:r>
              <a:rPr lang="en-US" altLang="zh-CN" sz="2000" b="1" i="0" dirty="0">
                <a:solidFill>
                  <a:srgbClr val="00B050"/>
                </a:solidFill>
                <a:latin typeface="微软雅黑" pitchFamily="34" charset="0"/>
                <a:ea typeface="微软雅黑" pitchFamily="34" charset="-122"/>
                <a:cs typeface="微软雅黑" pitchFamily="34" charset="-120"/>
              </a:rPr>
              <a:t>，国际移民活动受经济全球化和国家经济发展水平、世界局势等多种因素的影响</a:t>
            </a:r>
            <a:r>
              <a:rPr lang="en-US" altLang="zh-CN" sz="2000" b="1" i="0">
                <a:solidFill>
                  <a:srgbClr val="00B050"/>
                </a:solidFill>
                <a:latin typeface="微软雅黑" pitchFamily="34" charset="0"/>
                <a:ea typeface="微软雅黑" pitchFamily="34" charset="-122"/>
                <a:cs typeface="微软雅黑" pitchFamily="34" charset="-120"/>
              </a:rPr>
              <a:t>，其原</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因具有多样性</a:t>
            </a:r>
            <a:r>
              <a:rPr lang="en-US" altLang="zh-CN" sz="2000" b="1" i="0" dirty="0">
                <a:solidFill>
                  <a:srgbClr val="00B050"/>
                </a:solidFill>
                <a:latin typeface="微软雅黑" pitchFamily="34" charset="0"/>
                <a:ea typeface="微软雅黑" pitchFamily="34" charset="-122"/>
                <a:cs typeface="微软雅黑" pitchFamily="34" charset="-120"/>
              </a:rPr>
              <a:t>。（结论2分，通顺与逻辑2分）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4_AS.30_1#8e80721ed?vop=1&amp;pid=23db2d145&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本题考查移民与移民社会。首先，结合材料信息</a:t>
            </a:r>
            <a:r>
              <a:rPr lang="en-US" altLang="zh-CN" sz="2000" b="0" i="0">
                <a:solidFill>
                  <a:srgbClr val="000000"/>
                </a:solidFill>
                <a:latin typeface="微软雅黑" pitchFamily="34" charset="0"/>
                <a:ea typeface="微软雅黑" pitchFamily="34" charset="-122"/>
                <a:cs typeface="微软雅黑" pitchFamily="34" charset="-120"/>
              </a:rPr>
              <a:t>，经济差异是移民的主因和战争制造难民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等内容</a:t>
            </a:r>
            <a:r>
              <a:rPr lang="en-US" altLang="zh-CN" sz="2000" b="0" i="0" dirty="0">
                <a:solidFill>
                  <a:srgbClr val="000000"/>
                </a:solidFill>
                <a:latin typeface="微软雅黑" pitchFamily="34" charset="0"/>
                <a:ea typeface="微软雅黑" pitchFamily="34" charset="-122"/>
                <a:cs typeface="微软雅黑" pitchFamily="34" charset="-120"/>
              </a:rPr>
              <a:t>，可拟定论题为“国际移民活动受多种因素的影响”。其次，进行阐述。关于经济</a:t>
            </a:r>
            <a:r>
              <a:rPr lang="en-US" altLang="zh-CN" sz="2000" b="0" i="0">
                <a:solidFill>
                  <a:srgbClr val="000000"/>
                </a:solidFill>
                <a:latin typeface="微软雅黑" pitchFamily="34" charset="0"/>
                <a:ea typeface="微软雅黑" pitchFamily="34" charset="-122"/>
                <a:cs typeface="微软雅黑" pitchFamily="34" charset="-120"/>
              </a:rPr>
              <a:t>，表现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为经济全球化推动国际分工深化</a:t>
            </a:r>
            <a:r>
              <a:rPr lang="en-US" altLang="zh-CN" sz="2000" b="0" i="0" dirty="0">
                <a:solidFill>
                  <a:srgbClr val="000000"/>
                </a:solidFill>
                <a:latin typeface="微软雅黑" pitchFamily="34" charset="0"/>
                <a:ea typeface="微软雅黑" pitchFamily="34" charset="-122"/>
                <a:cs typeface="微软雅黑" pitchFamily="34" charset="-120"/>
              </a:rPr>
              <a:t>，发达国家的高福利与就业机会吸引发展中国家人口迁移</a:t>
            </a:r>
            <a:r>
              <a:rPr lang="en-US" altLang="zh-CN" sz="2000" b="0" i="0">
                <a:solidFill>
                  <a:srgbClr val="000000"/>
                </a:solidFill>
                <a:latin typeface="微软雅黑" pitchFamily="34" charset="0"/>
                <a:ea typeface="微软雅黑" pitchFamily="34" charset="-122"/>
                <a:cs typeface="微软雅黑" pitchFamily="34" charset="-120"/>
              </a:rPr>
              <a:t>；关于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战争</a:t>
            </a:r>
            <a:r>
              <a:rPr lang="en-US" altLang="zh-CN" sz="2000" b="0" i="0" dirty="0">
                <a:solidFill>
                  <a:srgbClr val="000000"/>
                </a:solidFill>
                <a:latin typeface="微软雅黑" pitchFamily="34" charset="0"/>
                <a:ea typeface="微软雅黑" pitchFamily="34" charset="-122"/>
                <a:cs typeface="微软雅黑" pitchFamily="34" charset="-120"/>
              </a:rPr>
              <a:t>，可指出两次世界大战、二战后的局部战争和地区冲突等产生了大量难民</a:t>
            </a:r>
            <a:r>
              <a:rPr lang="en-US" altLang="zh-CN" sz="2000" b="0" i="0">
                <a:solidFill>
                  <a:srgbClr val="000000"/>
                </a:solidFill>
                <a:latin typeface="微软雅黑" pitchFamily="34" charset="0"/>
                <a:ea typeface="微软雅黑" pitchFamily="34" charset="-122"/>
                <a:cs typeface="微软雅黑" pitchFamily="34" charset="-120"/>
              </a:rPr>
              <a:t>，并说明难民是非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正常条件下的移民</a:t>
            </a:r>
            <a:r>
              <a:rPr lang="en-US" altLang="zh-CN" sz="2000" b="0" i="0" dirty="0">
                <a:solidFill>
                  <a:srgbClr val="000000"/>
                </a:solidFill>
                <a:latin typeface="微软雅黑" pitchFamily="34" charset="0"/>
                <a:ea typeface="微软雅黑" pitchFamily="34" charset="-122"/>
                <a:cs typeface="微软雅黑" pitchFamily="34" charset="-120"/>
              </a:rPr>
              <a:t>。最后进行归纳总结：国际移民是经济差距、战争冲突</a:t>
            </a:r>
            <a:r>
              <a:rPr lang="en-US" altLang="zh-CN" sz="2000" b="0" i="0">
                <a:solidFill>
                  <a:srgbClr val="000000"/>
                </a:solidFill>
                <a:latin typeface="微软雅黑" pitchFamily="34" charset="0"/>
                <a:ea typeface="微软雅黑" pitchFamily="34" charset="-122"/>
                <a:cs typeface="微软雅黑" pitchFamily="34" charset="-120"/>
              </a:rPr>
              <a:t>、全球化进程等多重因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素共同作用的结果</a:t>
            </a:r>
            <a:r>
              <a:rPr lang="en-US" altLang="zh-CN" sz="2000" b="0" i="0" dirty="0">
                <a:solidFill>
                  <a:srgbClr val="000000"/>
                </a:solidFill>
                <a:latin typeface="微软雅黑" pitchFamily="34" charset="0"/>
                <a:ea typeface="微软雅黑" pitchFamily="34" charset="-122"/>
                <a:cs typeface="微软雅黑" pitchFamily="34" charset="-120"/>
              </a:rPr>
              <a:t>，其动因具有显著多样性。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31_1#637706834?pid=ce10407d1&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5.美国的塞缪尔·亨廷顿教授在《文明的冲突与世界秩序的重建》中指出:</a:t>
            </a:r>
            <a:r>
              <a:rPr lang="en-US" altLang="zh-CN" sz="2000" b="0" i="0">
                <a:solidFill>
                  <a:srgbClr val="000000"/>
                </a:solidFill>
                <a:latin typeface="微软雅黑" pitchFamily="34" charset="0"/>
                <a:ea typeface="微软雅黑" pitchFamily="34" charset="-122"/>
                <a:cs typeface="微软雅黑" pitchFamily="34" charset="-120"/>
              </a:rPr>
              <a:t>1965年希望减少移民的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人只占美国人口的</a:t>
            </a:r>
            <a:r>
              <a:rPr lang="en-US" altLang="zh-CN" sz="2000" b="0" i="0" dirty="0">
                <a:solidFill>
                  <a:srgbClr val="000000"/>
                </a:solidFill>
                <a:latin typeface="微软雅黑" pitchFamily="34" charset="0"/>
                <a:ea typeface="微软雅黑" pitchFamily="34" charset="-122"/>
                <a:cs typeface="微软雅黑" pitchFamily="34" charset="-120"/>
              </a:rPr>
              <a:t>33%,1977年占42%,1986年占49%,在1990年和1993年占61%。20世纪</a:t>
            </a:r>
            <a:r>
              <a:rPr lang="en-US" altLang="zh-CN" sz="2000" b="0" i="0">
                <a:solidFill>
                  <a:srgbClr val="000000"/>
                </a:solidFill>
                <a:latin typeface="微软雅黑" pitchFamily="34" charset="0"/>
                <a:ea typeface="微软雅黑" pitchFamily="34" charset="-122"/>
                <a:cs typeface="微软雅黑" pitchFamily="34" charset="-120"/>
              </a:rPr>
              <a:t>90年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代的民意测验持续表明</a:t>
            </a:r>
            <a:r>
              <a:rPr lang="en-US" altLang="zh-CN" sz="2000" b="0" i="0" dirty="0">
                <a:solidFill>
                  <a:srgbClr val="000000"/>
                </a:solidFill>
                <a:latin typeface="微软雅黑" pitchFamily="34" charset="0"/>
                <a:ea typeface="微软雅黑" pitchFamily="34" charset="-122"/>
                <a:cs typeface="微软雅黑" pitchFamily="34" charset="-120"/>
              </a:rPr>
              <a:t>60%或以上的美国公众赞同减少移民人数</a:t>
            </a:r>
            <a:r>
              <a:rPr lang="en-US" altLang="zh-CN" sz="2000" b="0" i="0">
                <a:solidFill>
                  <a:srgbClr val="000000"/>
                </a:solidFill>
                <a:latin typeface="微软雅黑" pitchFamily="34" charset="0"/>
                <a:ea typeface="微软雅黑" pitchFamily="34" charset="-122"/>
                <a:cs typeface="微软雅黑" pitchFamily="34" charset="-120"/>
              </a:rPr>
              <a:t>。这种现象出现的主要原因是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2_1#637706834.bracket?pid=ce10407d1&amp;color=0,0,0&amp;vpa=10"/>
          <p:cNvSpPr/>
          <p:nvPr/>
        </p:nvSpPr>
        <p:spPr>
          <a:xfrm>
            <a:off x="922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1_2#637706834.choices?pid=ce10407d1&amp;color=0,0,0&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A.在这一时期美国人口增长过快,财政负担加重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.移民增多导致美国社会两极分化并严重对立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.大量移民与美国公众在文化和生活上的冲突扩大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.美国政府推行的歧视性移民政策的必然影响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AS.33_1#637706834?vop=1&amp;pid=ce10407d1&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本题考查美国公众对移民的态度。选择C：根据材料“1965年希望减少移民的人</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持续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表明</a:t>
            </a:r>
            <a:r>
              <a:rPr lang="en-US" altLang="zh-CN" sz="2000" b="0" i="0" dirty="0">
                <a:solidFill>
                  <a:srgbClr val="000000"/>
                </a:solidFill>
                <a:latin typeface="微软雅黑" pitchFamily="34" charset="0"/>
                <a:ea typeface="微软雅黑" pitchFamily="34" charset="-122"/>
                <a:cs typeface="微软雅黑" pitchFamily="34" charset="-120"/>
              </a:rPr>
              <a:t>60%或以上的美国公众赞同减少移民人数”可知,从1965年到20世纪90年代</a:t>
            </a:r>
            <a:r>
              <a:rPr lang="en-US" altLang="zh-CN" sz="2000" b="0" i="0">
                <a:solidFill>
                  <a:srgbClr val="000000"/>
                </a:solidFill>
                <a:latin typeface="微软雅黑" pitchFamily="34" charset="0"/>
                <a:ea typeface="微软雅黑" pitchFamily="34" charset="-122"/>
                <a:cs typeface="微软雅黑" pitchFamily="34" charset="-120"/>
              </a:rPr>
              <a:t>,希望减少移民人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数的美国人比例总体提高</a:t>
            </a:r>
            <a:r>
              <a:rPr lang="en-US" altLang="zh-CN" sz="2000" b="0" i="0" dirty="0">
                <a:solidFill>
                  <a:srgbClr val="000000"/>
                </a:solidFill>
                <a:latin typeface="微软雅黑" pitchFamily="34" charset="0"/>
                <a:ea typeface="微软雅黑" pitchFamily="34" charset="-122"/>
                <a:cs typeface="微软雅黑" pitchFamily="34" charset="-120"/>
              </a:rPr>
              <a:t>,这说明不断涌入的外来移民与美国公众在文化和生活上的冲突扩大</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此越来越多的美国人对移民持排斥态度</a:t>
            </a:r>
            <a:r>
              <a:rPr lang="en-US" altLang="zh-CN" sz="2000" b="0" i="0" dirty="0">
                <a:solidFill>
                  <a:srgbClr val="000000"/>
                </a:solidFill>
                <a:latin typeface="微软雅黑" pitchFamily="34" charset="0"/>
                <a:ea typeface="微软雅黑" pitchFamily="34" charset="-122"/>
                <a:cs typeface="微软雅黑" pitchFamily="34" charset="-120"/>
              </a:rPr>
              <a:t>。排除A：材料强调的是外来移民与美国民众的矛盾</a:t>
            </a:r>
            <a:r>
              <a:rPr lang="en-US" altLang="zh-CN" sz="2000" b="0" i="0">
                <a:solidFill>
                  <a:srgbClr val="000000"/>
                </a:solidFill>
                <a:latin typeface="微软雅黑" pitchFamily="34" charset="0"/>
                <a:ea typeface="微软雅黑" pitchFamily="34" charset="-122"/>
                <a:cs typeface="微软雅黑" pitchFamily="34" charset="-120"/>
              </a:rPr>
              <a:t>，未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提及人口增长同政府财政负担之间的关系</a:t>
            </a:r>
            <a:r>
              <a:rPr lang="en-US" altLang="zh-CN" sz="2000" b="0" i="0" dirty="0">
                <a:solidFill>
                  <a:srgbClr val="000000"/>
                </a:solidFill>
                <a:latin typeface="微软雅黑" pitchFamily="34" charset="0"/>
                <a:ea typeface="微软雅黑" pitchFamily="34" charset="-122"/>
                <a:cs typeface="微软雅黑" pitchFamily="34" charset="-120"/>
              </a:rPr>
              <a:t>。排除B</a:t>
            </a:r>
            <a:r>
              <a:rPr lang="en-US" altLang="zh-CN" sz="2000" b="0" i="0">
                <a:solidFill>
                  <a:srgbClr val="000000"/>
                </a:solidFill>
                <a:latin typeface="微软雅黑" pitchFamily="34" charset="0"/>
                <a:ea typeface="微软雅黑" pitchFamily="34" charset="-122"/>
                <a:cs typeface="微软雅黑" pitchFamily="34" charset="-120"/>
              </a:rPr>
              <a:t>：移民增加同美国社会两极分化并无必然因果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联系</a:t>
            </a:r>
            <a:r>
              <a:rPr lang="en-US" altLang="zh-CN" sz="2000" b="0" i="0" dirty="0">
                <a:solidFill>
                  <a:srgbClr val="000000"/>
                </a:solidFill>
                <a:latin typeface="微软雅黑" pitchFamily="34" charset="0"/>
                <a:ea typeface="微软雅黑" pitchFamily="34" charset="-122"/>
                <a:cs typeface="微软雅黑" pitchFamily="34" charset="-120"/>
              </a:rPr>
              <a:t>。排除D：D项与材料中美国人对移民的态度不构成“必然”关系。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c9e3fd391?pid=08db3fd01&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[四川安宁河联盟2024高二期末]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根据国际劳工组织的统计，自1990年以来</a:t>
            </a:r>
            <a:r>
              <a:rPr lang="en-US" altLang="zh-CN" sz="2000" b="0" i="0">
                <a:solidFill>
                  <a:srgbClr val="000000"/>
                </a:solidFill>
                <a:latin typeface="微软雅黑" pitchFamily="34" charset="0"/>
                <a:ea typeface="微软雅黑" pitchFamily="34" charset="-122"/>
                <a:cs typeface="微软雅黑" pitchFamily="34" charset="-120"/>
              </a:rPr>
              <a:t>，国际劳动力流动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的规模不断扩大</a:t>
            </a:r>
            <a:r>
              <a:rPr lang="en-US" altLang="zh-CN" sz="2000" b="0" i="0" dirty="0">
                <a:solidFill>
                  <a:srgbClr val="000000"/>
                </a:solidFill>
                <a:latin typeface="微软雅黑" pitchFamily="34" charset="0"/>
                <a:ea typeface="微软雅黑" pitchFamily="34" charset="-122"/>
                <a:cs typeface="微软雅黑" pitchFamily="34" charset="-120"/>
              </a:rPr>
              <a:t>，2022年约有1.677亿移民劳工，占全球劳动力总量的4.7</a:t>
            </a:r>
            <a:r>
              <a:rPr lang="en-US" altLang="zh-CN" sz="2000" b="0" i="0">
                <a:solidFill>
                  <a:srgbClr val="000000"/>
                </a:solidFill>
                <a:latin typeface="微软雅黑" pitchFamily="34" charset="0"/>
                <a:ea typeface="微软雅黑" pitchFamily="34" charset="-122"/>
                <a:cs typeface="微软雅黑" pitchFamily="34" charset="-120"/>
              </a:rPr>
              <a:t>%。这些移民主要来自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亚洲</a:t>
            </a:r>
            <a:r>
              <a:rPr lang="en-US" altLang="zh-CN" sz="2000" b="0" i="0" dirty="0">
                <a:solidFill>
                  <a:srgbClr val="000000"/>
                </a:solidFill>
                <a:latin typeface="微软雅黑" pitchFamily="34" charset="0"/>
                <a:ea typeface="微软雅黑" pitchFamily="34" charset="-122"/>
                <a:cs typeface="微软雅黑" pitchFamily="34" charset="-120"/>
              </a:rPr>
              <a:t>、非洲和拉丁美洲，他们在北美、欧洲和中东等地工作</a:t>
            </a:r>
            <a:r>
              <a:rPr lang="en-US" altLang="zh-CN" sz="2000" b="0" i="0">
                <a:solidFill>
                  <a:srgbClr val="000000"/>
                </a:solidFill>
                <a:latin typeface="微软雅黑" pitchFamily="34" charset="0"/>
                <a:ea typeface="微软雅黑" pitchFamily="34" charset="-122"/>
                <a:cs typeface="微软雅黑" pitchFamily="34" charset="-120"/>
              </a:rPr>
              <a:t>。国际劳动力流动的规模不断扩大</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c9e3fd391.bracket?pid=08db3fd01&amp;color=0,0,0&amp;vpa=1"/>
          <p:cNvSpPr/>
          <p:nvPr/>
        </p:nvSpPr>
        <p:spPr>
          <a:xfrm>
            <a:off x="922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c9e3fd391.choices?pid=08db3fd01&amp;color=0,0,0&amp;bbb=1"/>
          <p:cNvSpPr/>
          <p:nvPr/>
        </p:nvSpPr>
        <p:spPr>
          <a:xfrm>
            <a:off x="722376" y="279127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.推动了经济全球化的深入发展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.不利于发展中国家的经济发展</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C.缩小了南北国家间经济的差距</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.加剧了全球政治局势的不稳定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c9e3fd391?vop=1&amp;pid=08db3fd01&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本题考查经济全球化和劳动力的全球流动。选择A：根据材料可知</a:t>
            </a:r>
            <a:r>
              <a:rPr lang="en-US" altLang="zh-CN" sz="2000" b="0" i="0">
                <a:solidFill>
                  <a:srgbClr val="000000"/>
                </a:solidFill>
                <a:latin typeface="微软雅黑" pitchFamily="34" charset="0"/>
                <a:ea typeface="微软雅黑" pitchFamily="34" charset="-122"/>
                <a:cs typeface="微软雅黑" pitchFamily="34" charset="-120"/>
              </a:rPr>
              <a:t>,国际劳动力流动的规模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不断扩大</a:t>
            </a:r>
            <a:r>
              <a:rPr lang="en-US" altLang="zh-CN" sz="2000" b="0" i="0" dirty="0">
                <a:solidFill>
                  <a:srgbClr val="000000"/>
                </a:solidFill>
                <a:latin typeface="微软雅黑" pitchFamily="34" charset="0"/>
                <a:ea typeface="微软雅黑" pitchFamily="34" charset="-122"/>
                <a:cs typeface="微软雅黑" pitchFamily="34" charset="-120"/>
              </a:rPr>
              <a:t>,这些劳工涌向不同国家和地区，促进国际分工进一步发展</a:t>
            </a:r>
            <a:r>
              <a:rPr lang="en-US" altLang="zh-CN" sz="2000" b="0" i="0">
                <a:solidFill>
                  <a:srgbClr val="000000"/>
                </a:solidFill>
                <a:latin typeface="微软雅黑" pitchFamily="34" charset="0"/>
                <a:ea typeface="微软雅黑" pitchFamily="34" charset="-122"/>
                <a:cs typeface="微软雅黑" pitchFamily="34" charset="-120"/>
              </a:rPr>
              <a:t>，推动了经济全球化的深入发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a:t>
            </a:r>
            <a:r>
              <a:rPr lang="en-US" altLang="zh-CN" sz="2000" b="0" i="0" dirty="0">
                <a:solidFill>
                  <a:srgbClr val="000000"/>
                </a:solidFill>
                <a:latin typeface="微软雅黑" pitchFamily="34" charset="0"/>
                <a:ea typeface="微软雅黑" pitchFamily="34" charset="-122"/>
                <a:cs typeface="微软雅黑" pitchFamily="34" charset="-120"/>
              </a:rPr>
              <a:t>。排除B：劳工流动对发展中国家的影响具有双面性,“不利于发展中国家的经济发展</a:t>
            </a:r>
            <a:r>
              <a:rPr lang="en-US" altLang="zh-CN" sz="2000" b="0" i="0">
                <a:solidFill>
                  <a:srgbClr val="000000"/>
                </a:solidFill>
                <a:latin typeface="微软雅黑" pitchFamily="34" charset="0"/>
                <a:ea typeface="微软雅黑" pitchFamily="34" charset="-122"/>
                <a:cs typeface="微软雅黑" pitchFamily="34" charset="-120"/>
              </a:rPr>
              <a:t>”说法过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于片面</a:t>
            </a:r>
            <a:r>
              <a:rPr lang="en-US" altLang="zh-CN" sz="2000" b="0" i="0" dirty="0">
                <a:solidFill>
                  <a:srgbClr val="000000"/>
                </a:solidFill>
                <a:latin typeface="微软雅黑" pitchFamily="34" charset="0"/>
                <a:ea typeface="微软雅黑" pitchFamily="34" charset="-122"/>
                <a:cs typeface="微软雅黑" pitchFamily="34" charset="-120"/>
              </a:rPr>
              <a:t>。排除C：各国经济发展水平的不平衡是造成南北国家间经济差距的主要原因</a:t>
            </a:r>
            <a:r>
              <a:rPr lang="en-US" altLang="zh-CN" sz="2000" b="0" i="0">
                <a:solidFill>
                  <a:srgbClr val="000000"/>
                </a:solidFill>
                <a:latin typeface="微软雅黑" pitchFamily="34" charset="0"/>
                <a:ea typeface="微软雅黑" pitchFamily="34" charset="-122"/>
                <a:cs typeface="微软雅黑" pitchFamily="34" charset="-120"/>
              </a:rPr>
              <a:t>,仅凭国际劳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动力流动无法缩小南北经济差距</a:t>
            </a:r>
            <a:r>
              <a:rPr lang="en-US" altLang="zh-CN" sz="2000" b="0" i="0" dirty="0">
                <a:solidFill>
                  <a:srgbClr val="000000"/>
                </a:solidFill>
                <a:latin typeface="微软雅黑" pitchFamily="34" charset="0"/>
                <a:ea typeface="微软雅黑" pitchFamily="34" charset="-122"/>
                <a:cs typeface="微软雅黑" pitchFamily="34" charset="-120"/>
              </a:rPr>
              <a:t>。排除D：材料现象是经济全球化的体现,从长远来看</a:t>
            </a:r>
            <a:r>
              <a:rPr lang="en-US" altLang="zh-CN" sz="2000" b="0" i="0">
                <a:solidFill>
                  <a:srgbClr val="000000"/>
                </a:solidFill>
                <a:latin typeface="微软雅黑" pitchFamily="34" charset="0"/>
                <a:ea typeface="微软雅黑" pitchFamily="34" charset="-122"/>
                <a:cs typeface="微软雅黑" pitchFamily="34" charset="-120"/>
              </a:rPr>
              <a:t>,这种趋势有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利于世界的发展和稳定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c98a8e488?pid=08db3fd01&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[河北保定部分学校2025高二期中]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20世纪90年代以来，包括“知识精英</a:t>
            </a:r>
            <a:r>
              <a:rPr lang="en-US" altLang="zh-CN" sz="2000" b="0" i="0">
                <a:solidFill>
                  <a:srgbClr val="000000"/>
                </a:solidFill>
                <a:latin typeface="微软雅黑" pitchFamily="34" charset="0"/>
                <a:ea typeface="微软雅黑" pitchFamily="34" charset="-122"/>
                <a:cs typeface="微软雅黑" pitchFamily="34" charset="-120"/>
              </a:rPr>
              <a:t>”在内的第三世界移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民涌入美国</a:t>
            </a:r>
            <a:r>
              <a:rPr lang="en-US" altLang="zh-CN" sz="2000" b="0" i="0" dirty="0">
                <a:solidFill>
                  <a:srgbClr val="000000"/>
                </a:solidFill>
                <a:latin typeface="微软雅黑" pitchFamily="34" charset="0"/>
                <a:ea typeface="微软雅黑" pitchFamily="34" charset="-122"/>
                <a:cs typeface="微软雅黑" pitchFamily="34" charset="-120"/>
              </a:rPr>
              <a:t>。美国在基础教育阶段开始允许设立特许学校，实施多元文化教育</a:t>
            </a:r>
            <a:r>
              <a:rPr lang="en-US" altLang="zh-CN" sz="2000" b="0" i="0">
                <a:solidFill>
                  <a:srgbClr val="000000"/>
                </a:solidFill>
                <a:latin typeface="微软雅黑" pitchFamily="34" charset="0"/>
                <a:ea typeface="微软雅黑" pitchFamily="34" charset="-122"/>
                <a:cs typeface="微软雅黑" pitchFamily="34" charset="-120"/>
              </a:rPr>
              <a:t>，以保证其他族裔</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的新移民群体也能享有与以英语为母语的学生相同水准的教育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据此可得出的正确结论是(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c98a8e488.bracket?pid=08db3fd01&amp;color=0,0,0&amp;vpa=2"/>
          <p:cNvSpPr/>
          <p:nvPr/>
        </p:nvSpPr>
        <p:spPr>
          <a:xfrm>
            <a:off x="10828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c98a8e488.choices?pid=08db3fd01&amp;color=0,0,0&amp;bbb=1"/>
          <p:cNvSpPr/>
          <p:nvPr/>
        </p:nvSpPr>
        <p:spPr>
          <a:xfrm>
            <a:off x="722376" y="233407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.移民促进美国主流文化转变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.移民推动美国教育政策调整</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C.美国各族群实现了高度交融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.美国基础教育体系建构完备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c98a8e488?vop=1&amp;pid=08db3fd01&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本题考查现代移民的影响。选择B：根据材料可知，第三世界移民进入美国</a:t>
            </a:r>
            <a:r>
              <a:rPr lang="en-US" altLang="zh-CN" sz="2000" b="0" i="0">
                <a:solidFill>
                  <a:srgbClr val="000000"/>
                </a:solidFill>
                <a:latin typeface="微软雅黑" pitchFamily="34" charset="0"/>
                <a:ea typeface="微软雅黑" pitchFamily="34" charset="-122"/>
                <a:cs typeface="微软雅黑" pitchFamily="34" charset="-120"/>
              </a:rPr>
              <a:t>，推动美国在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基础教育阶段实施多元化教育</a:t>
            </a:r>
            <a:r>
              <a:rPr lang="en-US" altLang="zh-CN" sz="2000" b="0" i="0" dirty="0">
                <a:solidFill>
                  <a:srgbClr val="000000"/>
                </a:solidFill>
                <a:latin typeface="微软雅黑" pitchFamily="34" charset="0"/>
                <a:ea typeface="微软雅黑" pitchFamily="34" charset="-122"/>
                <a:cs typeface="微软雅黑" pitchFamily="34" charset="-120"/>
              </a:rPr>
              <a:t>，以满足移民群体的需求，</a:t>
            </a:r>
            <a:r>
              <a:rPr lang="en-US" altLang="zh-CN" sz="2000" b="0" i="0">
                <a:solidFill>
                  <a:srgbClr val="000000"/>
                </a:solidFill>
                <a:latin typeface="微软雅黑" pitchFamily="34" charset="0"/>
                <a:ea typeface="微软雅黑" pitchFamily="34" charset="-122"/>
                <a:cs typeface="微软雅黑" pitchFamily="34" charset="-120"/>
              </a:rPr>
              <a:t>这反映了移民推动美国调整教育政策。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A：材料提到移民影响美国教育政策，但未提及移民对美国主流文化的影响。排除C</a:t>
            </a:r>
            <a:r>
              <a:rPr lang="en-US" altLang="zh-CN" sz="2000" b="0" i="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只是提到教育政策的调整</a:t>
            </a:r>
            <a:r>
              <a:rPr lang="en-US" altLang="zh-CN" sz="2000" b="0" i="0" dirty="0">
                <a:solidFill>
                  <a:srgbClr val="000000"/>
                </a:solidFill>
                <a:latin typeface="微软雅黑" pitchFamily="34" charset="0"/>
                <a:ea typeface="微软雅黑" pitchFamily="34" charset="-122"/>
                <a:cs typeface="微软雅黑" pitchFamily="34" charset="-120"/>
              </a:rPr>
              <a:t>，由此并不能得出美国各族群实现“高度”交融。排除D</a:t>
            </a:r>
            <a:r>
              <a:rPr lang="en-US" altLang="zh-CN" sz="2000" b="0" i="0">
                <a:solidFill>
                  <a:srgbClr val="000000"/>
                </a:solidFill>
                <a:latin typeface="微软雅黑" pitchFamily="34" charset="0"/>
                <a:ea typeface="微软雅黑" pitchFamily="34" charset="-122"/>
                <a:cs typeface="微软雅黑" pitchFamily="34" charset="-120"/>
              </a:rPr>
              <a:t>：仅根据材料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信息美国允许设立特许学校</a:t>
            </a:r>
            <a:r>
              <a:rPr lang="en-US" altLang="zh-CN" sz="2000" b="0" i="0" dirty="0">
                <a:solidFill>
                  <a:srgbClr val="000000"/>
                </a:solidFill>
                <a:latin typeface="微软雅黑" pitchFamily="34" charset="0"/>
                <a:ea typeface="微软雅黑" pitchFamily="34" charset="-122"/>
                <a:cs typeface="微软雅黑" pitchFamily="34" charset="-120"/>
              </a:rPr>
              <a:t>，并不能得出美国基础教育体系建构完备的结论。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7aaf86c38?pid=cfcf44cb7&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[浙江嘉兴八校联盟2025高二期中]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美国学者杰里·本特利在其著作中提到</a:t>
            </a:r>
            <a:r>
              <a:rPr lang="en-US" altLang="zh-CN" sz="2000" b="0" i="0">
                <a:solidFill>
                  <a:srgbClr val="000000"/>
                </a:solidFill>
                <a:latin typeface="微软雅黑" pitchFamily="34" charset="0"/>
                <a:ea typeface="微软雅黑" pitchFamily="34" charset="-122"/>
                <a:cs typeface="微软雅黑" pitchFamily="34" charset="-120"/>
              </a:rPr>
              <a:t>:很多移民之所以离开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自己的祖国</a:t>
            </a:r>
            <a:r>
              <a:rPr lang="en-US" altLang="zh-CN" sz="2000" b="0" i="0" dirty="0">
                <a:solidFill>
                  <a:srgbClr val="000000"/>
                </a:solidFill>
                <a:latin typeface="微软雅黑" pitchFamily="34" charset="0"/>
                <a:ea typeface="微软雅黑" pitchFamily="34" charset="-122"/>
                <a:cs typeface="微软雅黑" pitchFamily="34" charset="-120"/>
              </a:rPr>
              <a:t>，是因为他们想逃避战争的蹂躏。据此，</a:t>
            </a:r>
            <a:r>
              <a:rPr lang="en-US" altLang="zh-CN" sz="2000" b="0" i="0">
                <a:solidFill>
                  <a:srgbClr val="000000"/>
                </a:solidFill>
                <a:latin typeface="微软雅黑" pitchFamily="34" charset="0"/>
                <a:ea typeface="微软雅黑" pitchFamily="34" charset="-122"/>
                <a:cs typeface="微软雅黑" pitchFamily="34" charset="-120"/>
              </a:rPr>
              <a:t>若某学习小组想了解现代社会的难民问题，</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可以建议他们(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7aaf86c38.bracket?pid=cfcf44cb7&amp;color=0,0,0&amp;vpa=3"/>
          <p:cNvSpPr/>
          <p:nvPr/>
        </p:nvSpPr>
        <p:spPr>
          <a:xfrm>
            <a:off x="2446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7_2#7aaf86c38.choices?pid=cfcf44cb7&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A.了解“国际义人</a:t>
            </a:r>
            <a:r>
              <a:rPr lang="en-US" altLang="zh-CN" sz="2000" b="0" i="0">
                <a:solidFill>
                  <a:srgbClr val="000000"/>
                </a:solidFill>
                <a:latin typeface="微软雅黑" pitchFamily="34" charset="0"/>
                <a:ea typeface="微软雅黑" pitchFamily="34" charset="-122"/>
                <a:cs typeface="微软雅黑" pitchFamily="34" charset="-120"/>
              </a:rPr>
              <a:t>”何凤山的事迹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.踏寻新加坡牛车水福德祠</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.采访美国“硅谷</a:t>
            </a:r>
            <a:r>
              <a:rPr lang="en-US" altLang="zh-CN" sz="2000" b="0" i="0">
                <a:solidFill>
                  <a:srgbClr val="000000"/>
                </a:solidFill>
                <a:latin typeface="微软雅黑" pitchFamily="34" charset="0"/>
                <a:ea typeface="微软雅黑" pitchFamily="34" charset="-122"/>
                <a:cs typeface="微软雅黑" pitchFamily="34" charset="-120"/>
              </a:rPr>
              <a:t>”的高科技人才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.参观墨西哥城三文化广场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7aaf86c38?vop=1&amp;pid=cfcf44cb7&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本题考查难民问题。选择A：根据材料可知，杰里</a:t>
            </a:r>
            <a:r>
              <a:rPr lang="en-US" altLang="zh-CN" sz="2000" b="0" i="0">
                <a:solidFill>
                  <a:srgbClr val="000000"/>
                </a:solidFill>
                <a:latin typeface="微软雅黑" pitchFamily="34" charset="0"/>
                <a:ea typeface="微软雅黑" pitchFamily="34" charset="-122"/>
                <a:cs typeface="微软雅黑" pitchFamily="34" charset="-120"/>
              </a:rPr>
              <a:t>·本特利提到很多移民是为逃避战争而迁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徙</a:t>
            </a:r>
            <a:r>
              <a:rPr lang="en-US" altLang="zh-CN" sz="2000" b="0" i="0" dirty="0">
                <a:solidFill>
                  <a:srgbClr val="000000"/>
                </a:solidFill>
                <a:latin typeface="微软雅黑" pitchFamily="34" charset="0"/>
                <a:ea typeface="微软雅黑" pitchFamily="34" charset="-122"/>
                <a:cs typeface="微软雅黑" pitchFamily="34" charset="-120"/>
              </a:rPr>
              <a:t>，故该小组应了解战争难民相关史实，何凤山在二战期间任中国驻维也纳总领事</a:t>
            </a:r>
            <a:r>
              <a:rPr lang="en-US" altLang="zh-CN" sz="2000" b="0" i="0">
                <a:solidFill>
                  <a:srgbClr val="000000"/>
                </a:solidFill>
                <a:latin typeface="微软雅黑" pitchFamily="34" charset="0"/>
                <a:ea typeface="微软雅黑" pitchFamily="34" charset="-122"/>
                <a:cs typeface="微软雅黑" pitchFamily="34" charset="-120"/>
              </a:rPr>
              <a:t>，向数千名犹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太人签发</a:t>
            </a:r>
            <a:r>
              <a:rPr lang="en-US" altLang="zh-CN" sz="2000" b="0" i="0" dirty="0">
                <a:solidFill>
                  <a:srgbClr val="000000"/>
                </a:solidFill>
                <a:latin typeface="微软雅黑" pitchFamily="34" charset="0"/>
                <a:ea typeface="微软雅黑" pitchFamily="34" charset="-122"/>
                <a:cs typeface="微软雅黑" pitchFamily="34" charset="-120"/>
              </a:rPr>
              <a:t>“生命签证”，帮助他们逃离纳粹迫害，</a:t>
            </a:r>
            <a:r>
              <a:rPr lang="en-US" altLang="zh-CN" sz="2000" b="0" i="0">
                <a:solidFill>
                  <a:srgbClr val="000000"/>
                </a:solidFill>
                <a:latin typeface="微软雅黑" pitchFamily="34" charset="0"/>
                <a:ea typeface="微软雅黑" pitchFamily="34" charset="-122"/>
                <a:cs typeface="微软雅黑" pitchFamily="34" charset="-120"/>
              </a:rPr>
              <a:t>直接体现战争背景下救助难民的人道主义行动，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有助于难民问题研究</a:t>
            </a:r>
            <a:r>
              <a:rPr lang="en-US" altLang="zh-CN" sz="2000" b="0" i="0" dirty="0">
                <a:solidFill>
                  <a:srgbClr val="000000"/>
                </a:solidFill>
                <a:latin typeface="微软雅黑" pitchFamily="34" charset="0"/>
                <a:ea typeface="微软雅黑" pitchFamily="34" charset="-122"/>
                <a:cs typeface="微软雅黑" pitchFamily="34" charset="-120"/>
              </a:rPr>
              <a:t>。排除B：新加坡牛车水福德祠是19世纪华人移民建立的宗教场所</a:t>
            </a:r>
            <a:r>
              <a:rPr lang="en-US" altLang="zh-CN" sz="2000" b="0" i="0">
                <a:solidFill>
                  <a:srgbClr val="000000"/>
                </a:solidFill>
                <a:latin typeface="微软雅黑" pitchFamily="34" charset="0"/>
                <a:ea typeface="微软雅黑" pitchFamily="34" charset="-122"/>
                <a:cs typeface="微软雅黑" pitchFamily="34" charset="-120"/>
              </a:rPr>
              <a:t>，反映的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是经济移民而非战争难民</a:t>
            </a:r>
            <a:r>
              <a:rPr lang="en-US" altLang="zh-CN" sz="2000" b="0" i="0" dirty="0">
                <a:solidFill>
                  <a:srgbClr val="000000"/>
                </a:solidFill>
                <a:latin typeface="微软雅黑" pitchFamily="34" charset="0"/>
                <a:ea typeface="微软雅黑" pitchFamily="34" charset="-122"/>
                <a:cs typeface="微软雅黑" pitchFamily="34" charset="-120"/>
              </a:rPr>
              <a:t>。排除C：美国硅谷的高科技人才多数是出于职业规划的主动迁移</a:t>
            </a:r>
            <a:r>
              <a:rPr lang="en-US" altLang="zh-CN" sz="2000" b="0" i="0">
                <a:solidFill>
                  <a:srgbClr val="000000"/>
                </a:solidFill>
                <a:latin typeface="微软雅黑" pitchFamily="34" charset="0"/>
                <a:ea typeface="微软雅黑" pitchFamily="34" charset="-122"/>
                <a:cs typeface="微软雅黑" pitchFamily="34" charset="-120"/>
              </a:rPr>
              <a:t>，与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逃避战争无关</a:t>
            </a:r>
            <a:r>
              <a:rPr lang="en-US" altLang="zh-CN" sz="2000" b="0" i="0" dirty="0">
                <a:solidFill>
                  <a:srgbClr val="000000"/>
                </a:solidFill>
                <a:latin typeface="微软雅黑" pitchFamily="34" charset="0"/>
                <a:ea typeface="微软雅黑" pitchFamily="34" charset="-122"/>
                <a:cs typeface="微软雅黑" pitchFamily="34" charset="-120"/>
              </a:rPr>
              <a:t>。排除D：墨西哥城三文化广场展示殖民时代阿兹特克</a:t>
            </a:r>
            <a:r>
              <a:rPr lang="en-US" altLang="zh-CN" sz="2000" b="0" i="0">
                <a:solidFill>
                  <a:srgbClr val="000000"/>
                </a:solidFill>
                <a:latin typeface="微软雅黑" pitchFamily="34" charset="0"/>
                <a:ea typeface="微软雅黑" pitchFamily="34" charset="-122"/>
                <a:cs typeface="微软雅黑" pitchFamily="34" charset="-120"/>
              </a:rPr>
              <a:t>、西班牙与现代文化的冲突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与交融</a:t>
            </a:r>
            <a:r>
              <a:rPr lang="en-US" altLang="zh-CN" sz="2000" b="0" i="0" dirty="0">
                <a:solidFill>
                  <a:srgbClr val="000000"/>
                </a:solidFill>
                <a:latin typeface="微软雅黑" pitchFamily="34" charset="0"/>
                <a:ea typeface="微软雅黑" pitchFamily="34" charset="-122"/>
                <a:cs typeface="微软雅黑" pitchFamily="34" charset="-120"/>
              </a:rPr>
              <a:t>，重点非战争难民问题。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84b55e97a?pid=cfcf44cb7&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4.2023年2月26日，一艘移民船在意大利南部海域因过载及遭遇恶劣天气触礁沉没，造成</a:t>
            </a:r>
            <a:r>
              <a:rPr lang="en-US" altLang="zh-CN" sz="2000" b="0" i="0">
                <a:solidFill>
                  <a:srgbClr val="000000"/>
                </a:solidFill>
                <a:latin typeface="微软雅黑" pitchFamily="34" charset="0"/>
                <a:ea typeface="微软雅黑" pitchFamily="34" charset="-122"/>
                <a:cs typeface="微软雅黑" pitchFamily="34" charset="-120"/>
              </a:rPr>
              <a:t>70多人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死亡</a:t>
            </a:r>
            <a:r>
              <a:rPr lang="en-US" altLang="zh-CN" sz="2000" b="0" i="0" dirty="0">
                <a:solidFill>
                  <a:srgbClr val="000000"/>
                </a:solidFill>
                <a:latin typeface="微软雅黑" pitchFamily="34" charset="0"/>
                <a:ea typeface="微软雅黑" pitchFamily="34" charset="-122"/>
                <a:cs typeface="微软雅黑" pitchFamily="34" charset="-120"/>
              </a:rPr>
              <a:t>。事发船只从土耳其出发，搭载了至少180人，其中大部分来自巴基斯坦</a:t>
            </a:r>
            <a:r>
              <a:rPr lang="en-US" altLang="zh-CN" sz="2000" b="0" i="0">
                <a:solidFill>
                  <a:srgbClr val="000000"/>
                </a:solidFill>
                <a:latin typeface="微软雅黑" pitchFamily="34" charset="0"/>
                <a:ea typeface="微软雅黑" pitchFamily="34" charset="-122"/>
                <a:cs typeface="微软雅黑" pitchFamily="34" charset="-120"/>
              </a:rPr>
              <a:t>、阿富汗和斯里兰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卡</a:t>
            </a:r>
            <a:r>
              <a:rPr lang="en-US" altLang="zh-CN" sz="2000" b="0" i="0" dirty="0">
                <a:solidFill>
                  <a:srgbClr val="000000"/>
                </a:solidFill>
                <a:latin typeface="微软雅黑" pitchFamily="34" charset="0"/>
                <a:ea typeface="微软雅黑" pitchFamily="34" charset="-122"/>
                <a:cs typeface="微软雅黑" pitchFamily="34" charset="-120"/>
              </a:rPr>
              <a:t>。这起事件再次引发舆论对欧洲接收非法移民或难民问题的关注。</a:t>
            </a:r>
            <a:r>
              <a:rPr lang="en-US" altLang="zh-CN" sz="2000" b="0" i="0">
                <a:solidFill>
                  <a:srgbClr val="000000"/>
                </a:solidFill>
                <a:latin typeface="微软雅黑" pitchFamily="34" charset="0"/>
                <a:ea typeface="微软雅黑" pitchFamily="34" charset="-122"/>
                <a:cs typeface="微软雅黑" pitchFamily="34" charset="-120"/>
              </a:rPr>
              <a:t>由此可知(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84b55e97a.bracket?pid=cfcf44cb7&amp;color=0,0,0&amp;vpa=4"/>
          <p:cNvSpPr/>
          <p:nvPr/>
        </p:nvSpPr>
        <p:spPr>
          <a:xfrm>
            <a:off x="9558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0_2#84b55e97a.choices?pid=cfcf44cb7&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.人类的生存环境日益恶化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.难民问题成为当今世界头号难题</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C.解决难民问题仍然任重道远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.民族和宗教问题愈演愈烈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1177</Words>
  <Application>Microsoft Office PowerPoint</Application>
  <PresentationFormat>宽屏</PresentationFormat>
  <Paragraphs>183</Paragraphs>
  <Slides>27</Slides>
  <Notes>27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27</vt:i4>
      </vt:variant>
    </vt:vector>
  </HeadingPairs>
  <TitlesOfParts>
    <vt:vector size="35"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2025-10-16T07:01:05Z</dcterms:created>
  <dcterms:modified xsi:type="dcterms:W3CDTF">2025-10-16T07:16:59Z</dcterms:modified>
  <cp:category/>
  <cp:contentStatus/>
</cp:coreProperties>
</file>